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35"/>
  </p:notesMasterIdLst>
  <p:sldIdLst>
    <p:sldId id="257" r:id="rId3"/>
    <p:sldId id="1483" r:id="rId4"/>
    <p:sldId id="300" r:id="rId5"/>
    <p:sldId id="309" r:id="rId6"/>
    <p:sldId id="308" r:id="rId7"/>
    <p:sldId id="1487" r:id="rId8"/>
    <p:sldId id="1488" r:id="rId9"/>
    <p:sldId id="1489" r:id="rId10"/>
    <p:sldId id="1490" r:id="rId11"/>
    <p:sldId id="1491" r:id="rId12"/>
    <p:sldId id="1492" r:id="rId13"/>
    <p:sldId id="274" r:id="rId14"/>
    <p:sldId id="276" r:id="rId15"/>
    <p:sldId id="264" r:id="rId16"/>
    <p:sldId id="265" r:id="rId17"/>
    <p:sldId id="282" r:id="rId18"/>
    <p:sldId id="283" r:id="rId19"/>
    <p:sldId id="279" r:id="rId20"/>
    <p:sldId id="280" r:id="rId21"/>
    <p:sldId id="281" r:id="rId22"/>
    <p:sldId id="277" r:id="rId23"/>
    <p:sldId id="261" r:id="rId24"/>
    <p:sldId id="262" r:id="rId25"/>
    <p:sldId id="263" r:id="rId26"/>
    <p:sldId id="310" r:id="rId27"/>
    <p:sldId id="284" r:id="rId28"/>
    <p:sldId id="287" r:id="rId29"/>
    <p:sldId id="286" r:id="rId30"/>
    <p:sldId id="296" r:id="rId31"/>
    <p:sldId id="270" r:id="rId32"/>
    <p:sldId id="271" r:id="rId33"/>
    <p:sldId id="278" r:id="rId3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0" d="100"/>
          <a:sy n="80" d="100"/>
        </p:scale>
        <p:origin x="5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4230A-6417-4755-A529-397D01DADA94}" type="datetimeFigureOut">
              <a:rPr lang="id-ID" smtClean="0"/>
              <a:t>14/02/2020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9CD20-A8FF-4EFC-AC55-58762AB96A05}" type="slidenum">
              <a:rPr lang="id-ID" smtClean="0"/>
              <a:t>‹#›</a:t>
            </a:fld>
            <a:endParaRPr lang="id-ID"/>
          </a:p>
        </p:txBody>
      </p:sp>
    </p:spTree>
    <p:extLst>
      <p:ext uri="{BB962C8B-B14F-4D97-AF65-F5344CB8AC3E}">
        <p14:creationId xmlns:p14="http://schemas.microsoft.com/office/powerpoint/2010/main" val="256631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Teh</a:t>
            </a:r>
            <a:r>
              <a:rPr lang="id-ID" baseline="0" dirty="0"/>
              <a:t> nida minta tolong disesuaikan dengan SK yang baru</a:t>
            </a:r>
            <a:endParaRPr lang="id-ID" dirty="0"/>
          </a:p>
        </p:txBody>
      </p:sp>
      <p:sp>
        <p:nvSpPr>
          <p:cNvPr id="4" name="Slide Number Placeholder 3"/>
          <p:cNvSpPr>
            <a:spLocks noGrp="1"/>
          </p:cNvSpPr>
          <p:nvPr>
            <p:ph type="sldNum" sz="quarter" idx="10"/>
          </p:nvPr>
        </p:nvSpPr>
        <p:spPr/>
        <p:txBody>
          <a:bodyPr/>
          <a:lstStyle/>
          <a:p>
            <a:fld id="{2CA9CD20-A8FF-4EFC-AC55-58762AB96A05}" type="slidenum">
              <a:rPr lang="id-ID" smtClean="0"/>
              <a:t>15</a:t>
            </a:fld>
            <a:endParaRPr lang="id-ID"/>
          </a:p>
        </p:txBody>
      </p:sp>
    </p:spTree>
    <p:extLst>
      <p:ext uri="{BB962C8B-B14F-4D97-AF65-F5344CB8AC3E}">
        <p14:creationId xmlns:p14="http://schemas.microsoft.com/office/powerpoint/2010/main" val="168327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CA9CD20-A8FF-4EFC-AC55-58762AB96A05}" type="slidenum">
              <a:rPr lang="id-ID" smtClean="0"/>
              <a:t>19</a:t>
            </a:fld>
            <a:endParaRPr lang="id-ID"/>
          </a:p>
        </p:txBody>
      </p:sp>
    </p:spTree>
    <p:extLst>
      <p:ext uri="{BB962C8B-B14F-4D97-AF65-F5344CB8AC3E}">
        <p14:creationId xmlns:p14="http://schemas.microsoft.com/office/powerpoint/2010/main" val="31484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3659550" y="0"/>
            <a:ext cx="3106270" cy="914400"/>
          </a:xfrm>
          <a:prstGeom prst="rect">
            <a:avLst/>
          </a:prstGeom>
        </p:spPr>
      </p:pic>
    </p:spTree>
    <p:extLst>
      <p:ext uri="{BB962C8B-B14F-4D97-AF65-F5344CB8AC3E}">
        <p14:creationId xmlns:p14="http://schemas.microsoft.com/office/powerpoint/2010/main" val="110690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355614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366358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2099765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79686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1086032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3408795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3215282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6618000"/>
            <a:ext cx="12192000" cy="2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5" name="Rectangle 4"/>
          <p:cNvSpPr/>
          <p:nvPr userDrawn="1"/>
        </p:nvSpPr>
        <p:spPr>
          <a:xfrm>
            <a:off x="0" y="0"/>
            <a:ext cx="12192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1334735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0883" y="2373701"/>
            <a:ext cx="10363200" cy="1470025"/>
          </a:xfrm>
        </p:spPr>
        <p:txBody>
          <a:bodyPr/>
          <a:lstStyle>
            <a:lvl1pPr algn="l">
              <a:defRPr>
                <a:solidFill>
                  <a:schemeClr val="accent3">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2372307" y="4174686"/>
            <a:ext cx="8534400" cy="1752600"/>
          </a:xfrm>
        </p:spPr>
        <p:txBody>
          <a:bodyPr/>
          <a:lstStyle>
            <a:lvl1pPr marL="0" indent="0" algn="ctr">
              <a:buNone/>
              <a:defRPr>
                <a:solidFill>
                  <a:srgbClr val="0D511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519027-4C44-4CA7-BC30-4DE2971EFFFA}"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54931" y="3962726"/>
            <a:ext cx="10369152" cy="0"/>
          </a:xfrm>
          <a:prstGeom prst="line">
            <a:avLst/>
          </a:prstGeom>
          <a:ln w="63500" cmpd="dbl">
            <a:solidFill>
              <a:schemeClr val="accent4"/>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328" y="-171400"/>
            <a:ext cx="5376597" cy="131001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28448" y="211212"/>
            <a:ext cx="1920213" cy="481487"/>
          </a:xfrm>
          <a:prstGeom prst="rect">
            <a:avLst/>
          </a:prstGeom>
        </p:spPr>
      </p:pic>
      <p:sp>
        <p:nvSpPr>
          <p:cNvPr id="10" name="Rectangle 9"/>
          <p:cNvSpPr/>
          <p:nvPr userDrawn="1"/>
        </p:nvSpPr>
        <p:spPr>
          <a:xfrm>
            <a:off x="4855558" y="6309320"/>
            <a:ext cx="3853554" cy="400110"/>
          </a:xfrm>
          <a:prstGeom prst="rect">
            <a:avLst/>
          </a:prstGeom>
        </p:spPr>
        <p:txBody>
          <a:bodyPr wrap="none">
            <a:spAutoFit/>
          </a:bodyPr>
          <a:lstStyle/>
          <a:p>
            <a:pPr algn="ctr"/>
            <a:r>
              <a:rPr lang="en-US" sz="1800" b="1" dirty="0">
                <a:ln w="11430"/>
                <a:solidFill>
                  <a:srgbClr val="FF0000"/>
                </a:solidFill>
                <a:effectLst>
                  <a:outerShdw blurRad="50800" dist="39000" dir="5460000" algn="tl">
                    <a:srgbClr val="000000">
                      <a:alpha val="38000"/>
                    </a:srgbClr>
                  </a:outerShdw>
                </a:effectLst>
              </a:rPr>
              <a:t>Building</a:t>
            </a:r>
            <a:r>
              <a:rPr lang="en-US" sz="1800" b="1" dirty="0">
                <a:ln w="11430"/>
                <a:gradFill>
                  <a:gsLst>
                    <a:gs pos="0">
                      <a:srgbClr val="C01322">
                        <a:tint val="70000"/>
                        <a:satMod val="245000"/>
                      </a:srgbClr>
                    </a:gs>
                    <a:gs pos="75000">
                      <a:srgbClr val="C01322">
                        <a:tint val="90000"/>
                        <a:shade val="60000"/>
                        <a:satMod val="240000"/>
                      </a:srgbClr>
                    </a:gs>
                    <a:gs pos="100000">
                      <a:srgbClr val="C01322">
                        <a:tint val="100000"/>
                        <a:shade val="50000"/>
                        <a:satMod val="240000"/>
                      </a:srgbClr>
                    </a:gs>
                  </a:gsLst>
                  <a:lin ang="5400000"/>
                </a:gradFill>
                <a:effectLst>
                  <a:outerShdw blurRad="50800" dist="39000" dir="5460000" algn="tl">
                    <a:srgbClr val="000000">
                      <a:alpha val="38000"/>
                    </a:srgbClr>
                  </a:outerShdw>
                </a:effectLst>
              </a:rPr>
              <a:t> </a:t>
            </a:r>
            <a:r>
              <a:rPr lang="en-US" sz="2000" b="1" dirty="0">
                <a:ln w="11430"/>
                <a:solidFill>
                  <a:srgbClr val="008000"/>
                </a:solidFill>
                <a:effectLst>
                  <a:outerShdw blurRad="50800" dist="39000" dir="5460000" algn="tl">
                    <a:srgbClr val="000000">
                      <a:alpha val="38000"/>
                    </a:srgbClr>
                  </a:outerShdw>
                </a:effectLst>
              </a:rPr>
              <a:t>Character</a:t>
            </a:r>
            <a:r>
              <a:rPr lang="en-US" sz="1800" b="1" dirty="0">
                <a:ln w="11430"/>
                <a:gradFill>
                  <a:gsLst>
                    <a:gs pos="0">
                      <a:srgbClr val="C01322">
                        <a:tint val="70000"/>
                        <a:satMod val="245000"/>
                      </a:srgbClr>
                    </a:gs>
                    <a:gs pos="75000">
                      <a:srgbClr val="C01322">
                        <a:tint val="90000"/>
                        <a:shade val="60000"/>
                        <a:satMod val="240000"/>
                      </a:srgbClr>
                    </a:gs>
                    <a:gs pos="100000">
                      <a:srgbClr val="C01322">
                        <a:tint val="100000"/>
                        <a:shade val="50000"/>
                        <a:satMod val="240000"/>
                      </a:srgbClr>
                    </a:gs>
                  </a:gsLst>
                  <a:lin ang="5400000"/>
                </a:gradFill>
                <a:effectLst>
                  <a:outerShdw blurRad="50800" dist="39000" dir="5460000" algn="tl">
                    <a:srgbClr val="000000">
                      <a:alpha val="38000"/>
                    </a:srgbClr>
                  </a:outerShdw>
                </a:effectLst>
              </a:rPr>
              <a:t> and </a:t>
            </a:r>
            <a:r>
              <a:rPr lang="id-ID" sz="1800" b="1" dirty="0">
                <a:ln w="11430"/>
                <a:solidFill>
                  <a:srgbClr val="008000"/>
                </a:solidFill>
                <a:effectLst>
                  <a:outerShdw blurRad="50800" dist="39000" dir="5460000" algn="tl">
                    <a:srgbClr val="000000">
                      <a:alpha val="38000"/>
                    </a:srgbClr>
                  </a:outerShdw>
                </a:effectLst>
              </a:rPr>
              <a:t>Competencies</a:t>
            </a:r>
            <a:endParaRPr lang="en-US" sz="1800" b="1" dirty="0">
              <a:ln w="11430"/>
              <a:solidFill>
                <a:srgbClr val="008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237260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372" y="764704"/>
            <a:ext cx="11151029" cy="864096"/>
          </a:xfrm>
        </p:spPr>
        <p:txBody>
          <a:bodyPr>
            <a:normAutofit/>
          </a:bodyPr>
          <a:lstStyle>
            <a:lvl1pPr>
              <a:defRPr sz="3200">
                <a:solidFill>
                  <a:srgbClr val="0D5113"/>
                </a:solidFill>
              </a:defRPr>
            </a:lvl1pPr>
          </a:lstStyle>
          <a:p>
            <a:r>
              <a:rPr lang="en-US" dirty="0"/>
              <a:t>Click to edit Master title style</a:t>
            </a:r>
          </a:p>
        </p:txBody>
      </p:sp>
      <p:sp>
        <p:nvSpPr>
          <p:cNvPr id="3" name="Content Placeholder 2"/>
          <p:cNvSpPr>
            <a:spLocks noGrp="1"/>
          </p:cNvSpPr>
          <p:nvPr>
            <p:ph idx="1"/>
          </p:nvPr>
        </p:nvSpPr>
        <p:spPr>
          <a:xfrm>
            <a:off x="431371" y="1811965"/>
            <a:ext cx="10972800" cy="4425355"/>
          </a:xfrm>
        </p:spPr>
        <p:txBody>
          <a:bodyPr/>
          <a:lstStyle>
            <a:lvl1pPr>
              <a:defRPr>
                <a:solidFill>
                  <a:srgbClr val="0D5113"/>
                </a:solidFill>
                <a:latin typeface="+mj-lt"/>
              </a:defRPr>
            </a:lvl1pPr>
            <a:lvl2pPr>
              <a:defRPr>
                <a:solidFill>
                  <a:srgbClr val="0D5113"/>
                </a:solidFill>
                <a:latin typeface="+mj-lt"/>
              </a:defRPr>
            </a:lvl2pPr>
            <a:lvl3pPr>
              <a:defRPr>
                <a:solidFill>
                  <a:srgbClr val="0D5113"/>
                </a:solidFill>
                <a:latin typeface="+mj-lt"/>
              </a:defRPr>
            </a:lvl3pPr>
            <a:lvl4pPr>
              <a:defRPr>
                <a:solidFill>
                  <a:srgbClr val="0D5113"/>
                </a:solidFill>
                <a:latin typeface="+mj-lt"/>
              </a:defRPr>
            </a:lvl4pPr>
            <a:lvl5pPr>
              <a:defRPr>
                <a:solidFill>
                  <a:srgbClr val="0D5113"/>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527381" y="1700808"/>
            <a:ext cx="10945216" cy="0"/>
          </a:xfrm>
          <a:prstGeom prst="line">
            <a:avLst/>
          </a:prstGeom>
          <a:ln w="63500" cmpd="dbl">
            <a:solidFill>
              <a:schemeClr val="accent4"/>
            </a:solidFill>
          </a:ln>
        </p:spPr>
        <p:style>
          <a:lnRef idx="1">
            <a:schemeClr val="dk1"/>
          </a:lnRef>
          <a:fillRef idx="0">
            <a:schemeClr val="dk1"/>
          </a:fillRef>
          <a:effectRef idx="0">
            <a:schemeClr val="dk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331" y="-171400"/>
            <a:ext cx="4509852" cy="1098831"/>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24460" y="111738"/>
            <a:ext cx="1742645" cy="436963"/>
          </a:xfrm>
          <a:prstGeom prst="rect">
            <a:avLst/>
          </a:prstGeom>
        </p:spPr>
      </p:pic>
      <p:sp>
        <p:nvSpPr>
          <p:cNvPr id="8" name="Rectangle 7"/>
          <p:cNvSpPr/>
          <p:nvPr userDrawn="1"/>
        </p:nvSpPr>
        <p:spPr>
          <a:xfrm>
            <a:off x="2831640" y="6197242"/>
            <a:ext cx="6240693" cy="400110"/>
          </a:xfrm>
          <a:prstGeom prst="rect">
            <a:avLst/>
          </a:prstGeom>
        </p:spPr>
        <p:txBody>
          <a:bodyPr wrap="square">
            <a:spAutoFit/>
          </a:bodyPr>
          <a:lstStyle/>
          <a:p>
            <a:pPr algn="ctr"/>
            <a:r>
              <a:rPr lang="en-US" sz="1800" b="1" dirty="0">
                <a:ln w="11430"/>
                <a:solidFill>
                  <a:srgbClr val="FF0000"/>
                </a:solidFill>
                <a:effectLst>
                  <a:outerShdw blurRad="50800" dist="39000" dir="5460000" algn="tl">
                    <a:srgbClr val="000000">
                      <a:alpha val="38000"/>
                    </a:srgbClr>
                  </a:outerShdw>
                </a:effectLst>
              </a:rPr>
              <a:t>Building</a:t>
            </a:r>
            <a:r>
              <a:rPr lang="en-US" sz="1800" b="1" dirty="0">
                <a:ln w="11430"/>
                <a:gradFill>
                  <a:gsLst>
                    <a:gs pos="0">
                      <a:srgbClr val="C01322">
                        <a:tint val="70000"/>
                        <a:satMod val="245000"/>
                      </a:srgbClr>
                    </a:gs>
                    <a:gs pos="75000">
                      <a:srgbClr val="C01322">
                        <a:tint val="90000"/>
                        <a:shade val="60000"/>
                        <a:satMod val="240000"/>
                      </a:srgbClr>
                    </a:gs>
                    <a:gs pos="100000">
                      <a:srgbClr val="C01322">
                        <a:tint val="100000"/>
                        <a:shade val="50000"/>
                        <a:satMod val="240000"/>
                      </a:srgbClr>
                    </a:gs>
                  </a:gsLst>
                  <a:lin ang="5400000"/>
                </a:gradFill>
                <a:effectLst>
                  <a:outerShdw blurRad="50800" dist="39000" dir="5460000" algn="tl">
                    <a:srgbClr val="000000">
                      <a:alpha val="38000"/>
                    </a:srgbClr>
                  </a:outerShdw>
                </a:effectLst>
              </a:rPr>
              <a:t> </a:t>
            </a:r>
            <a:r>
              <a:rPr lang="en-US" sz="2000" b="1" dirty="0">
                <a:ln w="11430"/>
                <a:solidFill>
                  <a:srgbClr val="008000"/>
                </a:solidFill>
                <a:effectLst>
                  <a:outerShdw blurRad="50800" dist="39000" dir="5460000" algn="tl">
                    <a:srgbClr val="000000">
                      <a:alpha val="38000"/>
                    </a:srgbClr>
                  </a:outerShdw>
                </a:effectLst>
              </a:rPr>
              <a:t>Character</a:t>
            </a:r>
            <a:r>
              <a:rPr lang="en-US" sz="1800" b="1" dirty="0">
                <a:ln w="11430"/>
                <a:gradFill>
                  <a:gsLst>
                    <a:gs pos="0">
                      <a:srgbClr val="C01322">
                        <a:tint val="70000"/>
                        <a:satMod val="245000"/>
                      </a:srgbClr>
                    </a:gs>
                    <a:gs pos="75000">
                      <a:srgbClr val="C01322">
                        <a:tint val="90000"/>
                        <a:shade val="60000"/>
                        <a:satMod val="240000"/>
                      </a:srgbClr>
                    </a:gs>
                    <a:gs pos="100000">
                      <a:srgbClr val="C01322">
                        <a:tint val="100000"/>
                        <a:shade val="50000"/>
                        <a:satMod val="240000"/>
                      </a:srgbClr>
                    </a:gs>
                  </a:gsLst>
                  <a:lin ang="5400000"/>
                </a:gradFill>
                <a:effectLst>
                  <a:outerShdw blurRad="50800" dist="39000" dir="5460000" algn="tl">
                    <a:srgbClr val="000000">
                      <a:alpha val="38000"/>
                    </a:srgbClr>
                  </a:outerShdw>
                </a:effectLst>
              </a:rPr>
              <a:t> and </a:t>
            </a:r>
            <a:r>
              <a:rPr lang="id-ID" sz="1800" b="1" dirty="0">
                <a:ln w="11430"/>
                <a:solidFill>
                  <a:srgbClr val="008000"/>
                </a:solidFill>
                <a:effectLst>
                  <a:outerShdw blurRad="50800" dist="39000" dir="5460000" algn="tl">
                    <a:srgbClr val="000000">
                      <a:alpha val="38000"/>
                    </a:srgbClr>
                  </a:outerShdw>
                </a:effectLst>
              </a:rPr>
              <a:t>Competencies</a:t>
            </a:r>
            <a:endParaRPr lang="en-US" sz="1800" b="1" dirty="0">
              <a:ln w="11430"/>
              <a:solidFill>
                <a:srgbClr val="008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22328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41839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23"/>
            <a:ext cx="10363200" cy="1362075"/>
          </a:xfrm>
        </p:spPr>
        <p:txBody>
          <a:bodyPr anchor="t"/>
          <a:lstStyle>
            <a:lvl1pPr algn="l">
              <a:defRPr sz="4000" b="0" cap="none">
                <a:solidFill>
                  <a:srgbClr val="00B050"/>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cxnSp>
        <p:nvCxnSpPr>
          <p:cNvPr id="7" name="Straight Connector 6"/>
          <p:cNvCxnSpPr/>
          <p:nvPr userDrawn="1"/>
        </p:nvCxnSpPr>
        <p:spPr>
          <a:xfrm>
            <a:off x="1007435" y="5661248"/>
            <a:ext cx="10369152" cy="0"/>
          </a:xfrm>
          <a:prstGeom prst="line">
            <a:avLst/>
          </a:prstGeom>
          <a:ln w="63500" cmpd="dbl">
            <a:solidFill>
              <a:schemeClr val="accent4"/>
            </a:solidFill>
          </a:ln>
        </p:spPr>
        <p:style>
          <a:lnRef idx="1">
            <a:schemeClr val="dk1"/>
          </a:lnRef>
          <a:fillRef idx="0">
            <a:schemeClr val="dk1"/>
          </a:fillRef>
          <a:effectRef idx="0">
            <a:schemeClr val="dk1"/>
          </a:effectRef>
          <a:fontRef idx="minor">
            <a:schemeClr val="tx1"/>
          </a:fontRef>
        </p:style>
      </p:cxnSp>
      <p:pic>
        <p:nvPicPr>
          <p:cNvPr id="37" name="Picture 3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92" y="6319770"/>
            <a:ext cx="1742645" cy="436963"/>
          </a:xfrm>
          <a:prstGeom prst="rect">
            <a:avLst/>
          </a:prstGeom>
        </p:spPr>
      </p:pic>
      <p:pic>
        <p:nvPicPr>
          <p:cNvPr id="38" name="Picture 3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01053" y="6052263"/>
            <a:ext cx="3791744" cy="923863"/>
          </a:xfrm>
          <a:prstGeom prst="rect">
            <a:avLst/>
          </a:prstGeom>
        </p:spPr>
      </p:pic>
    </p:spTree>
    <p:extLst>
      <p:ext uri="{BB962C8B-B14F-4D97-AF65-F5344CB8AC3E}">
        <p14:creationId xmlns:p14="http://schemas.microsoft.com/office/powerpoint/2010/main" val="3045487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81681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8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048301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69766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62412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7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27011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06456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887645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6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6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19492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135893" y="2393204"/>
            <a:ext cx="7056107" cy="144016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5135696" y="3929373"/>
            <a:ext cx="7056107" cy="651755"/>
          </a:xfrm>
          <a:prstGeom prst="rect">
            <a:avLst/>
          </a:prstGeom>
        </p:spPr>
        <p:txBody>
          <a:bodyPr anchor="ctr"/>
          <a:lstStyle>
            <a:lvl1pPr marL="0" indent="0" algn="l">
              <a:spcBef>
                <a:spcPts val="0"/>
              </a:spcBef>
              <a:buNone/>
              <a:defRPr sz="1867"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36854" y="876466"/>
            <a:ext cx="2353733" cy="5223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79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135801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2/14/2020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3644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6122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4403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016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2/14/2020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169102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2/14/2020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1434" r="18947" b="15121"/>
          <a:stretch/>
        </p:blipFill>
        <p:spPr>
          <a:xfrm>
            <a:off x="134472" y="134470"/>
            <a:ext cx="3106270" cy="914400"/>
          </a:xfrm>
          <a:prstGeom prst="rect">
            <a:avLst/>
          </a:prstGeom>
        </p:spPr>
      </p:pic>
    </p:spTree>
    <p:extLst>
      <p:ext uri="{BB962C8B-B14F-4D97-AF65-F5344CB8AC3E}">
        <p14:creationId xmlns:p14="http://schemas.microsoft.com/office/powerpoint/2010/main" val="180613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2/14/2020</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pic>
        <p:nvPicPr>
          <p:cNvPr id="18" name="Picture 17"/>
          <p:cNvPicPr>
            <a:picLocks noChangeAspect="1"/>
          </p:cNvPicPr>
          <p:nvPr userDrawn="1"/>
        </p:nvPicPr>
        <p:blipFill rotWithShape="1">
          <a:blip r:embed="rId19" cstate="print">
            <a:extLst>
              <a:ext uri="{28A0092B-C50C-407E-A947-70E740481C1C}">
                <a14:useLocalDpi xmlns:a14="http://schemas.microsoft.com/office/drawing/2010/main" val="0"/>
              </a:ext>
            </a:extLst>
          </a:blip>
          <a:srcRect t="11434" r="18947" b="15121"/>
          <a:stretch/>
        </p:blipFill>
        <p:spPr>
          <a:xfrm>
            <a:off x="24663" y="-77789"/>
            <a:ext cx="3106270" cy="914400"/>
          </a:xfrm>
          <a:prstGeom prst="rect">
            <a:avLst/>
          </a:prstGeom>
        </p:spPr>
      </p:pic>
    </p:spTree>
    <p:extLst>
      <p:ext uri="{BB962C8B-B14F-4D97-AF65-F5344CB8AC3E}">
        <p14:creationId xmlns:p14="http://schemas.microsoft.com/office/powerpoint/2010/main" val="185481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8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white">
                  <a:tint val="75000"/>
                </a:prstClr>
              </a:solidFill>
            </a:endParaRPr>
          </a:p>
        </p:txBody>
      </p:sp>
      <p:sp>
        <p:nvSpPr>
          <p:cNvPr id="5" name="Footer Placeholder 4"/>
          <p:cNvSpPr>
            <a:spLocks noGrp="1"/>
          </p:cNvSpPr>
          <p:nvPr>
            <p:ph type="ftr" sz="quarter" idx="3"/>
          </p:nvPr>
        </p:nvSpPr>
        <p:spPr>
          <a:xfrm>
            <a:off x="4165600" y="635637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737600" y="635637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19027-4C44-4CA7-BC30-4DE2971EF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9073246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a:t>Sosialisasi</a:t>
            </a:r>
            <a:r>
              <a:rPr lang="en-US" dirty="0"/>
              <a:t> </a:t>
            </a:r>
            <a:r>
              <a:rPr lang="en-US" dirty="0" err="1"/>
              <a:t>Tugas</a:t>
            </a:r>
            <a:r>
              <a:rPr lang="en-US" dirty="0"/>
              <a:t> </a:t>
            </a:r>
            <a:r>
              <a:rPr lang="en-US" dirty="0" err="1"/>
              <a:t>Akhir</a:t>
            </a:r>
            <a:r>
              <a:rPr lang="id-ID" dirty="0"/>
              <a:t> dan Sidang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384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E4BFBE9-C956-4940-ACD6-ED90B68AF0EB}"/>
              </a:ext>
            </a:extLst>
          </p:cNvPr>
          <p:cNvSpPr>
            <a:spLocks noGrp="1"/>
          </p:cNvSpPr>
          <p:nvPr>
            <p:ph type="title"/>
          </p:nvPr>
        </p:nvSpPr>
        <p:spPr>
          <a:xfrm>
            <a:off x="1600199" y="4571999"/>
            <a:ext cx="7673801" cy="1087656"/>
          </a:xfrm>
        </p:spPr>
        <p:txBody>
          <a:bodyPr vert="horz" lIns="91440" tIns="45720" rIns="91440" bIns="45720" rtlCol="0" anchor="b">
            <a:normAutofit/>
          </a:bodyPr>
          <a:lstStyle/>
          <a:p>
            <a:r>
              <a:rPr lang="en-US" sz="4800" kern="1200">
                <a:solidFill>
                  <a:schemeClr val="accent1"/>
                </a:solidFill>
                <a:latin typeface="+mj-lt"/>
                <a:ea typeface="+mj-ea"/>
                <a:cs typeface="+mj-cs"/>
              </a:rPr>
              <a:t>Presentasi Tugas Akhir</a:t>
            </a:r>
          </a:p>
        </p:txBody>
      </p:sp>
      <p:graphicFrame>
        <p:nvGraphicFramePr>
          <p:cNvPr id="4" name="Table 3">
            <a:extLst>
              <a:ext uri="{FF2B5EF4-FFF2-40B4-BE49-F238E27FC236}">
                <a16:creationId xmlns:a16="http://schemas.microsoft.com/office/drawing/2014/main" id="{B7341238-27C3-4DF3-AC44-767FEFB5AA5A}"/>
              </a:ext>
            </a:extLst>
          </p:cNvPr>
          <p:cNvGraphicFramePr>
            <a:graphicFrameLocks noGrp="1"/>
          </p:cNvGraphicFramePr>
          <p:nvPr>
            <p:extLst>
              <p:ext uri="{D42A27DB-BD31-4B8C-83A1-F6EECF244321}">
                <p14:modId xmlns:p14="http://schemas.microsoft.com/office/powerpoint/2010/main" val="2920873418"/>
              </p:ext>
            </p:extLst>
          </p:nvPr>
        </p:nvGraphicFramePr>
        <p:xfrm>
          <a:off x="1600201" y="1095190"/>
          <a:ext cx="7625165" cy="2716155"/>
        </p:xfrm>
        <a:graphic>
          <a:graphicData uri="http://schemas.openxmlformats.org/drawingml/2006/table">
            <a:tbl>
              <a:tblPr/>
              <a:tblGrid>
                <a:gridCol w="765585">
                  <a:extLst>
                    <a:ext uri="{9D8B030D-6E8A-4147-A177-3AD203B41FA5}">
                      <a16:colId xmlns:a16="http://schemas.microsoft.com/office/drawing/2014/main" val="3359563176"/>
                    </a:ext>
                  </a:extLst>
                </a:gridCol>
                <a:gridCol w="354205">
                  <a:extLst>
                    <a:ext uri="{9D8B030D-6E8A-4147-A177-3AD203B41FA5}">
                      <a16:colId xmlns:a16="http://schemas.microsoft.com/office/drawing/2014/main" val="3983225607"/>
                    </a:ext>
                  </a:extLst>
                </a:gridCol>
                <a:gridCol w="1443315">
                  <a:extLst>
                    <a:ext uri="{9D8B030D-6E8A-4147-A177-3AD203B41FA5}">
                      <a16:colId xmlns:a16="http://schemas.microsoft.com/office/drawing/2014/main" val="4086835537"/>
                    </a:ext>
                  </a:extLst>
                </a:gridCol>
                <a:gridCol w="1645518">
                  <a:extLst>
                    <a:ext uri="{9D8B030D-6E8A-4147-A177-3AD203B41FA5}">
                      <a16:colId xmlns:a16="http://schemas.microsoft.com/office/drawing/2014/main" val="3418151975"/>
                    </a:ext>
                  </a:extLst>
                </a:gridCol>
                <a:gridCol w="1122578">
                  <a:extLst>
                    <a:ext uri="{9D8B030D-6E8A-4147-A177-3AD203B41FA5}">
                      <a16:colId xmlns:a16="http://schemas.microsoft.com/office/drawing/2014/main" val="1378464131"/>
                    </a:ext>
                  </a:extLst>
                </a:gridCol>
                <a:gridCol w="1436342">
                  <a:extLst>
                    <a:ext uri="{9D8B030D-6E8A-4147-A177-3AD203B41FA5}">
                      <a16:colId xmlns:a16="http://schemas.microsoft.com/office/drawing/2014/main" val="1452268063"/>
                    </a:ext>
                  </a:extLst>
                </a:gridCol>
                <a:gridCol w="857622">
                  <a:extLst>
                    <a:ext uri="{9D8B030D-6E8A-4147-A177-3AD203B41FA5}">
                      <a16:colId xmlns:a16="http://schemas.microsoft.com/office/drawing/2014/main" val="419959289"/>
                    </a:ext>
                  </a:extLst>
                </a:gridCol>
              </a:tblGrid>
              <a:tr h="220890">
                <a:tc rowSpan="4">
                  <a:txBody>
                    <a:bodyPr/>
                    <a:lstStyle/>
                    <a:p>
                      <a:r>
                        <a:rPr lang="en-ID" sz="1400" b="0" i="0" u="none" strike="noStrike" kern="1200" dirty="0">
                          <a:solidFill>
                            <a:srgbClr val="000000"/>
                          </a:solidFill>
                          <a:effectLst/>
                          <a:latin typeface="Arial" panose="020B0604020202020204" pitchFamily="34" charset="0"/>
                          <a:ea typeface="+mn-ea"/>
                          <a:cs typeface="+mn-cs"/>
                        </a:rPr>
                        <a:t>[C] </a:t>
                      </a:r>
                      <a:r>
                        <a:rPr lang="en-ID" sz="1400" b="0" i="0" u="none" strike="noStrike" kern="1200" dirty="0" err="1">
                          <a:solidFill>
                            <a:srgbClr val="000000"/>
                          </a:solidFill>
                          <a:effectLst/>
                          <a:latin typeface="Arial" panose="020B0604020202020204" pitchFamily="34" charset="0"/>
                          <a:ea typeface="+mn-ea"/>
                          <a:cs typeface="+mn-cs"/>
                        </a:rPr>
                        <a:t>Presentasi</a:t>
                      </a:r>
                      <a:r>
                        <a:rPr lang="en-ID" sz="1400" b="0" i="0" u="none" strike="noStrike" kern="1200" dirty="0">
                          <a:solidFill>
                            <a:srgbClr val="000000"/>
                          </a:solidFill>
                          <a:effectLst/>
                          <a:latin typeface="Arial" panose="020B0604020202020204" pitchFamily="34" charset="0"/>
                          <a:ea typeface="+mn-ea"/>
                          <a:cs typeface="+mn-cs"/>
                        </a:rPr>
                        <a:t> </a:t>
                      </a:r>
                      <a:r>
                        <a:rPr lang="en-ID" sz="1400" b="0" i="0" u="none" strike="noStrike" kern="1200" dirty="0" err="1">
                          <a:solidFill>
                            <a:srgbClr val="000000"/>
                          </a:solidFill>
                          <a:effectLst/>
                          <a:latin typeface="Arial" panose="020B0604020202020204" pitchFamily="34" charset="0"/>
                          <a:ea typeface="+mn-ea"/>
                          <a:cs typeface="+mn-cs"/>
                        </a:rPr>
                        <a:t>Tugas</a:t>
                      </a:r>
                      <a:r>
                        <a:rPr lang="en-ID" sz="1400" b="0" i="0" u="none" strike="noStrike" kern="1200" dirty="0">
                          <a:solidFill>
                            <a:srgbClr val="000000"/>
                          </a:solidFill>
                          <a:effectLst/>
                          <a:latin typeface="Arial" panose="020B0604020202020204" pitchFamily="34" charset="0"/>
                          <a:ea typeface="+mn-ea"/>
                          <a:cs typeface="+mn-cs"/>
                        </a:rPr>
                        <a:t> </a:t>
                      </a:r>
                      <a:r>
                        <a:rPr lang="en-ID" sz="1400" b="0" i="0" u="none" strike="noStrike" kern="1200" dirty="0" err="1">
                          <a:solidFill>
                            <a:srgbClr val="000000"/>
                          </a:solidFill>
                          <a:effectLst/>
                          <a:latin typeface="Arial" panose="020B0604020202020204" pitchFamily="34" charset="0"/>
                          <a:ea typeface="+mn-ea"/>
                          <a:cs typeface="+mn-cs"/>
                        </a:rPr>
                        <a:t>Akhir</a:t>
                      </a:r>
                      <a:endParaRPr lang="en-ID" sz="1400" b="0" i="0" u="none" strike="noStrike" kern="1200" dirty="0">
                        <a:solidFill>
                          <a:srgbClr val="000000"/>
                        </a:solidFill>
                        <a:effectLst/>
                        <a:latin typeface="Arial" panose="020B0604020202020204" pitchFamily="34" charset="0"/>
                        <a:ea typeface="+mn-ea"/>
                        <a:cs typeface="+mn-cs"/>
                      </a:endParaRPr>
                    </a:p>
                  </a:txBody>
                  <a:tcPr/>
                </a:tc>
                <a:tc rowSpan="3">
                  <a:txBody>
                    <a:bodyPr/>
                    <a:lstStyle/>
                    <a:p>
                      <a:pPr algn="l" rtl="0" fontAlgn="ctr">
                        <a:spcBef>
                          <a:spcPts val="0"/>
                        </a:spcBef>
                        <a:spcAft>
                          <a:spcPts val="0"/>
                        </a:spcAft>
                      </a:pPr>
                      <a:r>
                        <a:rPr lang="en-ID" sz="1400" b="0" i="0" u="none" strike="noStrike">
                          <a:solidFill>
                            <a:srgbClr val="000000"/>
                          </a:solidFill>
                          <a:effectLst/>
                          <a:latin typeface="Arial" panose="020B0604020202020204" pitchFamily="34" charset="0"/>
                        </a:rPr>
                        <a:t>5%</a:t>
                      </a:r>
                      <a:endParaRPr lang="en-ID" sz="1400" b="0" i="0" u="none" strike="noStrike">
                        <a:effectLst/>
                        <a:latin typeface="Arial" panose="020B0604020202020204" pitchFamily="34" charset="0"/>
                      </a:endParaRPr>
                    </a:p>
                  </a:txBody>
                  <a:tcPr marL="50202" marR="50202" marT="25101" marB="25101">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3">
                  <a:txBody>
                    <a:bodyPr/>
                    <a:lstStyle/>
                    <a:p>
                      <a:pPr algn="l" rtl="0" fontAlgn="b">
                        <a:spcBef>
                          <a:spcPts val="0"/>
                        </a:spcBef>
                        <a:spcAft>
                          <a:spcPts val="0"/>
                        </a:spcAft>
                      </a:pPr>
                      <a:r>
                        <a:rPr lang="en-ID" sz="1400" b="0" i="0" u="none" strike="noStrike" dirty="0">
                          <a:solidFill>
                            <a:srgbClr val="000000"/>
                          </a:solidFill>
                          <a:effectLst/>
                          <a:latin typeface="Arial" panose="020B0604020202020204" pitchFamily="34" charset="0"/>
                        </a:rPr>
                        <a:t>[C2] </a:t>
                      </a:r>
                      <a:r>
                        <a:rPr lang="en-ID" sz="1400" b="0" i="0" u="none" strike="noStrike" dirty="0" err="1">
                          <a:solidFill>
                            <a:srgbClr val="000000"/>
                          </a:solidFill>
                          <a:effectLst/>
                          <a:latin typeface="Arial" panose="020B0604020202020204" pitchFamily="34" charset="0"/>
                        </a:rPr>
                        <a:t>Komunikasi</a:t>
                      </a:r>
                      <a:r>
                        <a:rPr lang="en-ID" sz="1400" b="0" i="0" u="none" strike="noStrike" dirty="0">
                          <a:solidFill>
                            <a:srgbClr val="000000"/>
                          </a:solidFill>
                          <a:effectLst/>
                          <a:latin typeface="Arial" panose="020B0604020202020204" pitchFamily="34" charset="0"/>
                        </a:rPr>
                        <a:t> dan </a:t>
                      </a:r>
                      <a:r>
                        <a:rPr lang="en-ID" sz="1400" b="0" i="0" u="none" strike="noStrike" dirty="0" err="1">
                          <a:solidFill>
                            <a:srgbClr val="000000"/>
                          </a:solidFill>
                          <a:effectLst/>
                          <a:latin typeface="Arial" panose="020B0604020202020204" pitchFamily="34" charset="0"/>
                        </a:rPr>
                        <a:t>Pemaparan</a:t>
                      </a:r>
                      <a:endParaRPr lang="en-ID" sz="1400" b="0" i="0" u="none" strike="noStrike" dirty="0">
                        <a:effectLst/>
                        <a:latin typeface="Arial" panose="020B0604020202020204" pitchFamily="34" charset="0"/>
                      </a:endParaRPr>
                    </a:p>
                  </a:txBody>
                  <a:tcPr marL="50202" marR="50202" marT="25101" marB="25101">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gridSpan="4">
                  <a:txBody>
                    <a:bodyPr/>
                    <a:lstStyle/>
                    <a:p>
                      <a:pPr algn="l" rtl="0" fontAlgn="b">
                        <a:spcBef>
                          <a:spcPts val="0"/>
                        </a:spcBef>
                        <a:spcAft>
                          <a:spcPts val="0"/>
                        </a:spcAft>
                      </a:pPr>
                      <a:r>
                        <a:rPr lang="en-ID" sz="1400" b="0" i="0" u="none" strike="noStrike" dirty="0" err="1">
                          <a:effectLst/>
                          <a:latin typeface="Arial" panose="020B0604020202020204" pitchFamily="34" charset="0"/>
                        </a:rPr>
                        <a:t>Presentasi</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dilakukan</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dengan</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tidak</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membaca</a:t>
                      </a:r>
                      <a:r>
                        <a:rPr lang="en-ID" sz="1400" b="0" i="0" u="none" strike="noStrike" dirty="0">
                          <a:effectLst/>
                          <a:latin typeface="Arial" panose="020B0604020202020204" pitchFamily="34" charset="0"/>
                        </a:rPr>
                        <a:t> slide</a:t>
                      </a:r>
                    </a:p>
                  </a:txBody>
                  <a:tcPr marL="50202" marR="50202" marT="25101" marB="25101">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3713504159"/>
                  </a:ext>
                </a:extLst>
              </a:tr>
              <a:tr h="220890">
                <a:tc vMerge="1">
                  <a:txBody>
                    <a:bodyPr/>
                    <a:lstStyle/>
                    <a:p>
                      <a:endParaRPr lang="en-ID"/>
                    </a:p>
                  </a:txBody>
                  <a:tcPr/>
                </a:tc>
                <a:tc vMerge="1">
                  <a:txBody>
                    <a:bodyPr/>
                    <a:lstStyle/>
                    <a:p>
                      <a:endParaRPr lang="en-ID"/>
                    </a:p>
                  </a:txBody>
                  <a:tcPr/>
                </a:tc>
                <a:tc vMerge="1">
                  <a:txBody>
                    <a:bodyPr/>
                    <a:lstStyle/>
                    <a:p>
                      <a:endParaRPr lang="en-ID"/>
                    </a:p>
                  </a:txBody>
                  <a:tcPr/>
                </a:tc>
                <a:tc gridSpan="4">
                  <a:txBody>
                    <a:bodyPr/>
                    <a:lstStyle/>
                    <a:p>
                      <a:pPr algn="l" rtl="0" fontAlgn="b">
                        <a:spcBef>
                          <a:spcPts val="0"/>
                        </a:spcBef>
                        <a:spcAft>
                          <a:spcPts val="0"/>
                        </a:spcAft>
                      </a:pPr>
                      <a:r>
                        <a:rPr lang="en-ID" sz="1400" b="0" i="0" u="none" strike="noStrike">
                          <a:effectLst/>
                          <a:latin typeface="Arial" panose="020B0604020202020204" pitchFamily="34" charset="0"/>
                        </a:rPr>
                        <a:t>Presentasi sesuai dengan slide yang ditampilkan</a:t>
                      </a:r>
                    </a:p>
                  </a:txBody>
                  <a:tcPr marL="50202" marR="50202" marT="25101" marB="25101">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1431664906"/>
                  </a:ext>
                </a:extLst>
              </a:tr>
              <a:tr h="220890">
                <a:tc vMerge="1">
                  <a:txBody>
                    <a:bodyPr/>
                    <a:lstStyle/>
                    <a:p>
                      <a:endParaRPr lang="en-ID"/>
                    </a:p>
                  </a:txBody>
                  <a:tcPr/>
                </a:tc>
                <a:tc vMerge="1">
                  <a:txBody>
                    <a:bodyPr/>
                    <a:lstStyle/>
                    <a:p>
                      <a:endParaRPr lang="en-ID"/>
                    </a:p>
                  </a:txBody>
                  <a:tcPr/>
                </a:tc>
                <a:tc vMerge="1">
                  <a:txBody>
                    <a:bodyPr/>
                    <a:lstStyle/>
                    <a:p>
                      <a:endParaRPr lang="en-ID"/>
                    </a:p>
                  </a:txBody>
                  <a:tcPr/>
                </a:tc>
                <a:tc gridSpan="4">
                  <a:txBody>
                    <a:bodyPr/>
                    <a:lstStyle/>
                    <a:p>
                      <a:pPr algn="l" rtl="0" fontAlgn="b">
                        <a:spcBef>
                          <a:spcPts val="0"/>
                        </a:spcBef>
                        <a:spcAft>
                          <a:spcPts val="0"/>
                        </a:spcAft>
                      </a:pPr>
                      <a:r>
                        <a:rPr lang="es-ES" sz="1400" b="0" i="0" u="none" strike="noStrike">
                          <a:effectLst/>
                          <a:latin typeface="Arial" panose="020B0604020202020204" pitchFamily="34" charset="0"/>
                        </a:rPr>
                        <a:t>Presentasi disampaikan dengan bahasa yang baik dan jelas</a:t>
                      </a:r>
                    </a:p>
                  </a:txBody>
                  <a:tcPr marL="50202" marR="50202" marT="25101" marB="25101">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649685740"/>
                  </a:ext>
                </a:extLst>
              </a:tr>
              <a:tr h="1079558">
                <a:tc vMerge="1">
                  <a:txBody>
                    <a:bodyPr/>
                    <a:lstStyle/>
                    <a:p>
                      <a:endParaRPr lang="en-ID"/>
                    </a:p>
                  </a:txBody>
                  <a:tcPr/>
                </a:tc>
                <a:tc>
                  <a:txBody>
                    <a:bodyPr/>
                    <a:lstStyle/>
                    <a:p>
                      <a:pPr algn="l" rtl="0" fontAlgn="ctr">
                        <a:spcBef>
                          <a:spcPts val="0"/>
                        </a:spcBef>
                        <a:spcAft>
                          <a:spcPts val="0"/>
                        </a:spcAft>
                      </a:pPr>
                      <a:r>
                        <a:rPr lang="en-ID" sz="1400" b="0" i="0" u="none" strike="noStrike">
                          <a:solidFill>
                            <a:srgbClr val="000000"/>
                          </a:solidFill>
                          <a:effectLst/>
                          <a:latin typeface="Arial" panose="020B0604020202020204" pitchFamily="34" charset="0"/>
                        </a:rPr>
                        <a:t>10%</a:t>
                      </a:r>
                      <a:endParaRPr lang="en-ID" sz="1400" b="0" i="0" u="none" strike="noStrike">
                        <a:effectLst/>
                        <a:latin typeface="Arial" panose="020B0604020202020204" pitchFamily="34" charset="0"/>
                      </a:endParaRPr>
                    </a:p>
                  </a:txBody>
                  <a:tcPr marL="12551" marR="12551" marT="5229"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ID" sz="1400" b="0" i="0" u="none" strike="noStrike" dirty="0">
                          <a:solidFill>
                            <a:srgbClr val="000000"/>
                          </a:solidFill>
                          <a:effectLst/>
                          <a:latin typeface="Arial" panose="020B0604020202020204" pitchFamily="34" charset="0"/>
                        </a:rPr>
                        <a:t>[C3] </a:t>
                      </a:r>
                      <a:r>
                        <a:rPr lang="en-ID" sz="1400" b="0" i="0" u="none" strike="noStrike" dirty="0" err="1">
                          <a:solidFill>
                            <a:srgbClr val="000000"/>
                          </a:solidFill>
                          <a:effectLst/>
                          <a:latin typeface="Arial" panose="020B0604020202020204" pitchFamily="34" charset="0"/>
                        </a:rPr>
                        <a:t>Kemampuan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menjawab</a:t>
                      </a:r>
                      <a:r>
                        <a:rPr lang="en-ID" sz="1400" b="0" i="0" u="none" strike="noStrike" dirty="0">
                          <a:solidFill>
                            <a:srgbClr val="000000"/>
                          </a:solidFill>
                          <a:effectLst/>
                          <a:latin typeface="Arial" panose="020B0604020202020204" pitchFamily="34" charset="0"/>
                        </a:rPr>
                        <a:t> dan </a:t>
                      </a:r>
                      <a:r>
                        <a:rPr lang="en-ID" sz="1400" b="0" i="0" u="none" strike="noStrike" dirty="0" err="1">
                          <a:solidFill>
                            <a:srgbClr val="000000"/>
                          </a:solidFill>
                          <a:effectLst/>
                          <a:latin typeface="Arial" panose="020B0604020202020204" pitchFamily="34" charset="0"/>
                        </a:rPr>
                        <a:t>bertahan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terdahap</a:t>
                      </a:r>
                      <a:r>
                        <a:rPr lang="en-ID" sz="1400" b="0" i="0" u="none" strike="noStrike" dirty="0">
                          <a:solidFill>
                            <a:srgbClr val="000000"/>
                          </a:solidFill>
                          <a:effectLst/>
                          <a:latin typeface="Arial" panose="020B0604020202020204" pitchFamily="34" charset="0"/>
                        </a:rPr>
                        <a:t> ide </a:t>
                      </a:r>
                      <a:r>
                        <a:rPr lang="en-ID" sz="1400" b="0" i="0" u="none" strike="noStrike" dirty="0" err="1">
                          <a:solidFill>
                            <a:srgbClr val="000000"/>
                          </a:solidFill>
                          <a:effectLst/>
                          <a:latin typeface="Arial" panose="020B0604020202020204" pitchFamily="34" charset="0"/>
                        </a:rPr>
                        <a:t>gagasan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dengan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landasan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literatur</a:t>
                      </a:r>
                      <a:r>
                        <a:rPr lang="en-ID" sz="1400" b="0" i="0" u="none" strike="noStrike" dirty="0">
                          <a:solidFill>
                            <a:srgbClr val="000000"/>
                          </a:solidFill>
                          <a:effectLst/>
                          <a:latin typeface="Arial" panose="020B0604020202020204" pitchFamily="34" charset="0"/>
                        </a:rPr>
                        <a:t> yang </a:t>
                      </a:r>
                      <a:r>
                        <a:rPr lang="en-ID" sz="1400" b="0" i="0" u="none" strike="noStrike" dirty="0" err="1">
                          <a:solidFill>
                            <a:srgbClr val="000000"/>
                          </a:solidFill>
                          <a:effectLst/>
                          <a:latin typeface="Arial" panose="020B0604020202020204" pitchFamily="34" charset="0"/>
                        </a:rPr>
                        <a:t>sesuai</a:t>
                      </a:r>
                      <a:endParaRPr lang="en-ID" sz="1400" b="0" i="0" u="none" strike="noStrike" dirty="0">
                        <a:effectLst/>
                        <a:latin typeface="Arial" panose="020B0604020202020204" pitchFamily="34" charset="0"/>
                      </a:endParaRPr>
                    </a:p>
                  </a:txBody>
                  <a:tcPr marL="12551" marR="12551" marT="5229"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ID" sz="1400" b="0" i="0" u="none" strike="noStrike" dirty="0" err="1">
                          <a:effectLst/>
                          <a:latin typeface="Arial" panose="020B0604020202020204" pitchFamily="34" charset="0"/>
                        </a:rPr>
                        <a:t>Mahasiswa</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tidak</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mampu</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menjawab</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pertanyaan</a:t>
                      </a:r>
                      <a:r>
                        <a:rPr lang="en-ID" sz="1400" b="0" i="0" u="none" strike="noStrike" dirty="0">
                          <a:effectLst/>
                          <a:latin typeface="Arial" panose="020B0604020202020204" pitchFamily="34" charset="0"/>
                        </a:rPr>
                        <a:t> dan/</a:t>
                      </a:r>
                      <a:r>
                        <a:rPr lang="en-ID" sz="1400" b="0" i="0" u="none" strike="noStrike" dirty="0" err="1">
                          <a:effectLst/>
                          <a:latin typeface="Arial" panose="020B0604020202020204" pitchFamily="34" charset="0"/>
                        </a:rPr>
                        <a:t>atau</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mempertahankan</a:t>
                      </a:r>
                      <a:r>
                        <a:rPr lang="en-ID" sz="1400" b="0" i="0" u="none" strike="noStrike" dirty="0">
                          <a:effectLst/>
                          <a:latin typeface="Arial" panose="020B0604020202020204" pitchFamily="34" charset="0"/>
                        </a:rPr>
                        <a:t> ide </a:t>
                      </a:r>
                      <a:r>
                        <a:rPr lang="en-ID" sz="1400" b="0" i="0" u="none" strike="noStrike" dirty="0" err="1">
                          <a:effectLst/>
                          <a:latin typeface="Arial" panose="020B0604020202020204" pitchFamily="34" charset="0"/>
                        </a:rPr>
                        <a:t>tugas</a:t>
                      </a:r>
                      <a:r>
                        <a:rPr lang="en-ID" sz="1400" b="0" i="0" u="none" strike="noStrike" dirty="0">
                          <a:effectLst/>
                          <a:latin typeface="Arial" panose="020B0604020202020204" pitchFamily="34" charset="0"/>
                        </a:rPr>
                        <a:t> </a:t>
                      </a:r>
                      <a:r>
                        <a:rPr lang="en-ID" sz="1400" b="0" i="0" u="none" strike="noStrike" dirty="0" err="1">
                          <a:effectLst/>
                          <a:latin typeface="Arial" panose="020B0604020202020204" pitchFamily="34" charset="0"/>
                        </a:rPr>
                        <a:t>akhir</a:t>
                      </a:r>
                      <a:endParaRPr lang="en-ID" sz="1400" b="0" i="0" u="none" strike="noStrike" dirty="0">
                        <a:effectLst/>
                        <a:latin typeface="Arial" panose="020B0604020202020204" pitchFamily="34" charset="0"/>
                      </a:endParaRPr>
                    </a:p>
                  </a:txBody>
                  <a:tcPr marL="12551" marR="12551" marT="5229"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ID" sz="1400" b="0" i="0" u="none" strike="noStrike">
                          <a:effectLst/>
                          <a:latin typeface="Arial" panose="020B0604020202020204" pitchFamily="34" charset="0"/>
                        </a:rPr>
                        <a:t>Mahasiswa mampu menjawab pertanyaan dan/atau mempertahankan ide tugas akhir dengan baik &gt; 40%</a:t>
                      </a:r>
                    </a:p>
                  </a:txBody>
                  <a:tcPr marL="12551" marR="12551" marT="5229"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ID" sz="1400" b="0" i="0" u="none" strike="noStrike">
                          <a:solidFill>
                            <a:srgbClr val="000000"/>
                          </a:solidFill>
                          <a:effectLst/>
                          <a:latin typeface="Arial" panose="020B0604020202020204" pitchFamily="34" charset="0"/>
                        </a:rPr>
                        <a:t>Mahasiswa mampu menjawab pertanyaan dan/atau ide tugas akhir dengan baik &gt; 75%</a:t>
                      </a:r>
                      <a:endParaRPr lang="en-ID" sz="1400" b="0" i="0" u="none" strike="noStrike">
                        <a:effectLst/>
                        <a:latin typeface="Arial" panose="020B0604020202020204" pitchFamily="34" charset="0"/>
                      </a:endParaRPr>
                    </a:p>
                  </a:txBody>
                  <a:tcPr marL="12551" marR="12551" marT="5229"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
                        <a:spcBef>
                          <a:spcPts val="0"/>
                        </a:spcBef>
                        <a:spcAft>
                          <a:spcPts val="0"/>
                        </a:spcAft>
                      </a:pPr>
                      <a:r>
                        <a:rPr lang="en-ID" sz="1400" b="0" i="0" u="none" strike="noStrike" dirty="0">
                          <a:solidFill>
                            <a:srgbClr val="000000"/>
                          </a:solidFill>
                          <a:effectLst/>
                          <a:latin typeface="Arial" panose="020B0604020202020204" pitchFamily="34" charset="0"/>
                        </a:rPr>
                        <a:t>[3] dan </a:t>
                      </a:r>
                      <a:r>
                        <a:rPr lang="en-ID" sz="1400" b="0" i="0" u="none" strike="noStrike" dirty="0" err="1">
                          <a:solidFill>
                            <a:srgbClr val="000000"/>
                          </a:solidFill>
                          <a:effectLst/>
                          <a:latin typeface="Arial" panose="020B0604020202020204" pitchFamily="34" charset="0"/>
                        </a:rPr>
                        <a:t>pemaparan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jawaban</a:t>
                      </a:r>
                      <a:r>
                        <a:rPr lang="en-ID" sz="1400" b="0" i="0" u="none" strike="noStrike" dirty="0">
                          <a:solidFill>
                            <a:srgbClr val="000000"/>
                          </a:solidFill>
                          <a:effectLst/>
                          <a:latin typeface="Arial" panose="020B0604020202020204" pitchFamily="34" charset="0"/>
                        </a:rPr>
                        <a:t>/ide </a:t>
                      </a:r>
                      <a:r>
                        <a:rPr lang="en-ID" sz="1400" b="0" i="0" u="none" strike="noStrike" dirty="0" err="1">
                          <a:solidFill>
                            <a:srgbClr val="000000"/>
                          </a:solidFill>
                          <a:effectLst/>
                          <a:latin typeface="Arial" panose="020B0604020202020204" pitchFamily="34" charset="0"/>
                        </a:rPr>
                        <a:t>disertai</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dengan</a:t>
                      </a:r>
                      <a:r>
                        <a:rPr lang="en-ID" sz="1400" b="0" i="0" u="none" strike="noStrike" dirty="0">
                          <a:solidFill>
                            <a:srgbClr val="000000"/>
                          </a:solidFill>
                          <a:effectLst/>
                          <a:latin typeface="Arial" panose="020B0604020202020204" pitchFamily="34" charset="0"/>
                        </a:rPr>
                        <a:t> </a:t>
                      </a:r>
                      <a:r>
                        <a:rPr lang="en-ID" sz="1400" b="0" i="0" u="none" strike="noStrike" dirty="0" err="1">
                          <a:solidFill>
                            <a:srgbClr val="000000"/>
                          </a:solidFill>
                          <a:effectLst/>
                          <a:latin typeface="Arial" panose="020B0604020202020204" pitchFamily="34" charset="0"/>
                        </a:rPr>
                        <a:t>referensi</a:t>
                      </a:r>
                      <a:r>
                        <a:rPr lang="en-ID" sz="1400" b="0" i="0" u="none" strike="noStrike" dirty="0">
                          <a:solidFill>
                            <a:srgbClr val="000000"/>
                          </a:solidFill>
                          <a:effectLst/>
                          <a:latin typeface="Arial" panose="020B0604020202020204" pitchFamily="34" charset="0"/>
                        </a:rPr>
                        <a:t> yang </a:t>
                      </a:r>
                      <a:r>
                        <a:rPr lang="en-ID" sz="1400" b="0" i="0" u="none" strike="noStrike" dirty="0" err="1">
                          <a:solidFill>
                            <a:srgbClr val="000000"/>
                          </a:solidFill>
                          <a:effectLst/>
                          <a:latin typeface="Arial" panose="020B0604020202020204" pitchFamily="34" charset="0"/>
                        </a:rPr>
                        <a:t>relevan</a:t>
                      </a:r>
                      <a:endParaRPr lang="en-ID" sz="1400" b="0" i="0" u="none" strike="noStrike" dirty="0">
                        <a:effectLst/>
                        <a:latin typeface="Arial" panose="020B0604020202020204" pitchFamily="34" charset="0"/>
                      </a:endParaRPr>
                    </a:p>
                  </a:txBody>
                  <a:tcPr marL="12551" marR="12551" marT="5229"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946847"/>
                  </a:ext>
                </a:extLst>
              </a:tr>
            </a:tbl>
          </a:graphicData>
        </a:graphic>
      </p:graphicFrame>
    </p:spTree>
    <p:extLst>
      <p:ext uri="{BB962C8B-B14F-4D97-AF65-F5344CB8AC3E}">
        <p14:creationId xmlns:p14="http://schemas.microsoft.com/office/powerpoint/2010/main" val="3879084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46D2-1A58-4EA1-8F17-030C33896935}"/>
              </a:ext>
            </a:extLst>
          </p:cNvPr>
          <p:cNvSpPr>
            <a:spLocks noGrp="1"/>
          </p:cNvSpPr>
          <p:nvPr>
            <p:ph type="title"/>
          </p:nvPr>
        </p:nvSpPr>
        <p:spPr>
          <a:xfrm>
            <a:off x="677334" y="1009650"/>
            <a:ext cx="8596668" cy="920750"/>
          </a:xfrm>
        </p:spPr>
        <p:txBody>
          <a:bodyPr>
            <a:normAutofit fontScale="90000"/>
          </a:bodyPr>
          <a:lstStyle/>
          <a:p>
            <a:r>
              <a:rPr lang="en-ID" dirty="0" err="1"/>
              <a:t>Kemandirian</a:t>
            </a:r>
            <a:r>
              <a:rPr lang="en-ID" dirty="0"/>
              <a:t> dan </a:t>
            </a:r>
            <a:r>
              <a:rPr lang="en-ID" dirty="0" err="1"/>
              <a:t>Sikap</a:t>
            </a:r>
            <a:br>
              <a:rPr lang="en-US" dirty="0"/>
            </a:br>
            <a:endParaRPr lang="en-ID" dirty="0"/>
          </a:p>
        </p:txBody>
      </p:sp>
      <p:graphicFrame>
        <p:nvGraphicFramePr>
          <p:cNvPr id="4" name="Table 3">
            <a:extLst>
              <a:ext uri="{FF2B5EF4-FFF2-40B4-BE49-F238E27FC236}">
                <a16:creationId xmlns:a16="http://schemas.microsoft.com/office/drawing/2014/main" id="{8E8354AE-8C4C-467D-AE55-4385222C167C}"/>
              </a:ext>
            </a:extLst>
          </p:cNvPr>
          <p:cNvGraphicFramePr>
            <a:graphicFrameLocks noGrp="1"/>
          </p:cNvGraphicFramePr>
          <p:nvPr>
            <p:extLst>
              <p:ext uri="{D42A27DB-BD31-4B8C-83A1-F6EECF244321}">
                <p14:modId xmlns:p14="http://schemas.microsoft.com/office/powerpoint/2010/main" val="1339053704"/>
              </p:ext>
            </p:extLst>
          </p:nvPr>
        </p:nvGraphicFramePr>
        <p:xfrm>
          <a:off x="771526" y="2160588"/>
          <a:ext cx="9420227" cy="3881438"/>
        </p:xfrm>
        <a:graphic>
          <a:graphicData uri="http://schemas.openxmlformats.org/drawingml/2006/table">
            <a:tbl>
              <a:tblPr/>
              <a:tblGrid>
                <a:gridCol w="1081542">
                  <a:extLst>
                    <a:ext uri="{9D8B030D-6E8A-4147-A177-3AD203B41FA5}">
                      <a16:colId xmlns:a16="http://schemas.microsoft.com/office/drawing/2014/main" val="1779441183"/>
                    </a:ext>
                  </a:extLst>
                </a:gridCol>
                <a:gridCol w="1081542">
                  <a:extLst>
                    <a:ext uri="{9D8B030D-6E8A-4147-A177-3AD203B41FA5}">
                      <a16:colId xmlns:a16="http://schemas.microsoft.com/office/drawing/2014/main" val="1935325057"/>
                    </a:ext>
                  </a:extLst>
                </a:gridCol>
                <a:gridCol w="2574069">
                  <a:extLst>
                    <a:ext uri="{9D8B030D-6E8A-4147-A177-3AD203B41FA5}">
                      <a16:colId xmlns:a16="http://schemas.microsoft.com/office/drawing/2014/main" val="4026100430"/>
                    </a:ext>
                  </a:extLst>
                </a:gridCol>
                <a:gridCol w="4683074">
                  <a:extLst>
                    <a:ext uri="{9D8B030D-6E8A-4147-A177-3AD203B41FA5}">
                      <a16:colId xmlns:a16="http://schemas.microsoft.com/office/drawing/2014/main" val="2317171588"/>
                    </a:ext>
                  </a:extLst>
                </a:gridCol>
              </a:tblGrid>
              <a:tr h="862542">
                <a:tc rowSpan="6">
                  <a:txBody>
                    <a:bodyPr/>
                    <a:lstStyle/>
                    <a:p>
                      <a:pPr rtl="0" fontAlgn="ctr"/>
                      <a:r>
                        <a:rPr lang="en-ID" sz="1400" b="0" dirty="0">
                          <a:solidFill>
                            <a:srgbClr val="000000"/>
                          </a:solidFill>
                          <a:effectLst/>
                          <a:latin typeface="Arial" panose="020B0604020202020204" pitchFamily="34" charset="0"/>
                        </a:rPr>
                        <a:t>[D] </a:t>
                      </a:r>
                      <a:r>
                        <a:rPr lang="en-ID" sz="1400" b="0" dirty="0" err="1">
                          <a:solidFill>
                            <a:srgbClr val="000000"/>
                          </a:solidFill>
                          <a:effectLst/>
                          <a:latin typeface="Arial" panose="020B0604020202020204" pitchFamily="34" charset="0"/>
                        </a:rPr>
                        <a:t>Kemandirian</a:t>
                      </a:r>
                      <a:r>
                        <a:rPr lang="en-ID" sz="1400" b="0" dirty="0">
                          <a:solidFill>
                            <a:srgbClr val="000000"/>
                          </a:solidFill>
                          <a:effectLst/>
                          <a:latin typeface="Arial" panose="020B0604020202020204" pitchFamily="34" charset="0"/>
                        </a:rPr>
                        <a:t> dan </a:t>
                      </a:r>
                      <a:r>
                        <a:rPr lang="en-ID" sz="1400" b="0" dirty="0" err="1">
                          <a:solidFill>
                            <a:srgbClr val="000000"/>
                          </a:solidFill>
                          <a:effectLst/>
                          <a:latin typeface="Arial" panose="020B0604020202020204" pitchFamily="34" charset="0"/>
                        </a:rPr>
                        <a:t>Sikap</a:t>
                      </a:r>
                      <a:endParaRPr lang="en-ID" sz="1400" b="0" dirty="0">
                        <a:solidFill>
                          <a:srgbClr val="000000"/>
                        </a:solidFill>
                        <a:effectLst/>
                        <a:latin typeface="Arial" panose="020B0604020202020204" pitchFamily="34" charset="0"/>
                      </a:endParaRPr>
                    </a:p>
                  </a:txBody>
                  <a:tcPr marL="17970" marR="17970"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rowSpan="3">
                  <a:txBody>
                    <a:bodyPr/>
                    <a:lstStyle/>
                    <a:p>
                      <a:pPr rtl="0" fontAlgn="ctr"/>
                      <a:r>
                        <a:rPr lang="en-ID" sz="1400" b="0">
                          <a:solidFill>
                            <a:srgbClr val="000000"/>
                          </a:solidFill>
                          <a:effectLst/>
                          <a:latin typeface="Arial" panose="020B0604020202020204" pitchFamily="34" charset="0"/>
                        </a:rPr>
                        <a:t>5%</a:t>
                      </a:r>
                    </a:p>
                  </a:txBody>
                  <a:tcPr marL="17970" marR="17970"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3">
                  <a:txBody>
                    <a:bodyPr/>
                    <a:lstStyle/>
                    <a:p>
                      <a:pPr rtl="0" fontAlgn="b"/>
                      <a:r>
                        <a:rPr lang="en-ID" sz="1400" b="0" dirty="0">
                          <a:solidFill>
                            <a:srgbClr val="000000"/>
                          </a:solidFill>
                          <a:effectLst/>
                          <a:latin typeface="Arial" panose="020B0604020202020204" pitchFamily="34" charset="0"/>
                        </a:rPr>
                        <a:t>[D1] </a:t>
                      </a:r>
                      <a:r>
                        <a:rPr lang="en-ID" sz="1400" b="0" dirty="0" err="1">
                          <a:solidFill>
                            <a:srgbClr val="000000"/>
                          </a:solidFill>
                          <a:effectLst/>
                          <a:latin typeface="Arial" panose="020B0604020202020204" pitchFamily="34" charset="0"/>
                        </a:rPr>
                        <a:t>Kemandirian</a:t>
                      </a:r>
                      <a:r>
                        <a:rPr lang="en-ID" sz="1400" b="0" dirty="0">
                          <a:solidFill>
                            <a:srgbClr val="000000"/>
                          </a:solidFill>
                          <a:effectLst/>
                          <a:latin typeface="Arial" panose="020B0604020202020204" pitchFamily="34" charset="0"/>
                        </a:rPr>
                        <a:t> dan </a:t>
                      </a:r>
                      <a:r>
                        <a:rPr lang="en-ID" sz="1400" b="0" dirty="0" err="1">
                          <a:solidFill>
                            <a:srgbClr val="000000"/>
                          </a:solidFill>
                          <a:effectLst/>
                          <a:latin typeface="Arial" panose="020B0604020202020204" pitchFamily="34" charset="0"/>
                        </a:rPr>
                        <a:t>inisiatif</a:t>
                      </a:r>
                      <a:endParaRPr lang="en-ID" sz="1400" b="0" dirty="0">
                        <a:solidFill>
                          <a:srgbClr val="000000"/>
                        </a:solidFill>
                        <a:effectLst/>
                        <a:latin typeface="Arial" panose="020B0604020202020204" pitchFamily="34" charset="0"/>
                      </a:endParaRP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400" b="0">
                          <a:effectLst/>
                          <a:latin typeface="Arial" panose="020B0604020202020204" pitchFamily="34" charset="0"/>
                        </a:rPr>
                        <a:t>Memiliki inisiatif dan tidak menunggu instruksi dari dosen pembimbing dalam proses bimbingan</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75751276"/>
                  </a:ext>
                </a:extLst>
              </a:tr>
              <a:tr h="431271">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400" b="0">
                          <a:effectLst/>
                          <a:latin typeface="Arial" panose="020B0604020202020204" pitchFamily="34" charset="0"/>
                        </a:rPr>
                        <a:t>Proses bimbingan dilakukan secara teratur dan konsisten</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56809791"/>
                  </a:ext>
                </a:extLst>
              </a:tr>
              <a:tr h="646906">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400" b="0">
                          <a:effectLst/>
                          <a:latin typeface="Arial" panose="020B0604020202020204" pitchFamily="34" charset="0"/>
                        </a:rPr>
                        <a:t>Bersikap kooperatif dan menjunjung tinggi etika dalam proses bimbingan</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89007502"/>
                  </a:ext>
                </a:extLst>
              </a:tr>
              <a:tr h="646906">
                <a:tc vMerge="1">
                  <a:txBody>
                    <a:bodyPr/>
                    <a:lstStyle/>
                    <a:p>
                      <a:endParaRPr lang="en-ID"/>
                    </a:p>
                  </a:txBody>
                  <a:tcPr/>
                </a:tc>
                <a:tc rowSpan="3">
                  <a:txBody>
                    <a:bodyPr/>
                    <a:lstStyle/>
                    <a:p>
                      <a:pPr rtl="0" fontAlgn="ctr"/>
                      <a:r>
                        <a:rPr lang="en-ID" sz="1400" b="0">
                          <a:solidFill>
                            <a:srgbClr val="000000"/>
                          </a:solidFill>
                          <a:effectLst/>
                          <a:latin typeface="Arial" panose="020B0604020202020204" pitchFamily="34" charset="0"/>
                        </a:rPr>
                        <a:t>5%</a:t>
                      </a:r>
                    </a:p>
                  </a:txBody>
                  <a:tcPr marL="17970" marR="17970"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rowSpan="3">
                  <a:txBody>
                    <a:bodyPr/>
                    <a:lstStyle/>
                    <a:p>
                      <a:pPr rtl="0" fontAlgn="b"/>
                      <a:r>
                        <a:rPr lang="en-ID" sz="1400" b="0" dirty="0">
                          <a:solidFill>
                            <a:srgbClr val="000000"/>
                          </a:solidFill>
                          <a:effectLst/>
                          <a:latin typeface="Arial" panose="020B0604020202020204" pitchFamily="34" charset="0"/>
                        </a:rPr>
                        <a:t>[D2] </a:t>
                      </a:r>
                      <a:r>
                        <a:rPr lang="en-ID" sz="1400" b="0" dirty="0" err="1">
                          <a:solidFill>
                            <a:srgbClr val="000000"/>
                          </a:solidFill>
                          <a:effectLst/>
                          <a:latin typeface="Arial" panose="020B0604020202020204" pitchFamily="34" charset="0"/>
                        </a:rPr>
                        <a:t>Komunikasi</a:t>
                      </a:r>
                      <a:r>
                        <a:rPr lang="en-ID" sz="1400" b="0" dirty="0">
                          <a:solidFill>
                            <a:srgbClr val="000000"/>
                          </a:solidFill>
                          <a:effectLst/>
                          <a:latin typeface="Arial" panose="020B0604020202020204" pitchFamily="34" charset="0"/>
                        </a:rPr>
                        <a:t> ide dan </a:t>
                      </a:r>
                      <a:r>
                        <a:rPr lang="en-ID" sz="1400" b="0" dirty="0" err="1">
                          <a:solidFill>
                            <a:srgbClr val="000000"/>
                          </a:solidFill>
                          <a:effectLst/>
                          <a:latin typeface="Arial" panose="020B0604020202020204" pitchFamily="34" charset="0"/>
                        </a:rPr>
                        <a:t>gagasan</a:t>
                      </a:r>
                      <a:endParaRPr lang="en-ID" sz="1400" b="0" dirty="0">
                        <a:solidFill>
                          <a:srgbClr val="000000"/>
                        </a:solidFill>
                        <a:effectLst/>
                        <a:latin typeface="Arial" panose="020B0604020202020204" pitchFamily="34" charset="0"/>
                      </a:endParaRP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400" b="0">
                          <a:effectLst/>
                          <a:latin typeface="Arial" panose="020B0604020202020204" pitchFamily="34" charset="0"/>
                        </a:rPr>
                        <a:t>Mampu mengkomunikasikan ide/gagasan secara terstruktur dan jelas</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53497172"/>
                  </a:ext>
                </a:extLst>
              </a:tr>
              <a:tr h="431271">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400" b="0">
                          <a:effectLst/>
                          <a:latin typeface="Arial" panose="020B0604020202020204" pitchFamily="34" charset="0"/>
                        </a:rPr>
                        <a:t>Mempunyai referensi dalam penyampaian ide/gagasan</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90593719"/>
                  </a:ext>
                </a:extLst>
              </a:tr>
              <a:tr h="862542">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400" b="0" dirty="0" err="1">
                          <a:effectLst/>
                          <a:latin typeface="Arial" panose="020B0604020202020204" pitchFamily="34" charset="0"/>
                        </a:rPr>
                        <a:t>Penyampaian</a:t>
                      </a:r>
                      <a:r>
                        <a:rPr lang="en-ID" sz="1400" b="0" dirty="0">
                          <a:effectLst/>
                          <a:latin typeface="Arial" panose="020B0604020202020204" pitchFamily="34" charset="0"/>
                        </a:rPr>
                        <a:t> ide dan </a:t>
                      </a:r>
                      <a:r>
                        <a:rPr lang="en-ID" sz="1400" b="0" dirty="0" err="1">
                          <a:effectLst/>
                          <a:latin typeface="Arial" panose="020B0604020202020204" pitchFamily="34" charset="0"/>
                        </a:rPr>
                        <a:t>gagasan</a:t>
                      </a:r>
                      <a:r>
                        <a:rPr lang="en-ID" sz="1400" b="0" dirty="0">
                          <a:effectLst/>
                          <a:latin typeface="Arial" panose="020B0604020202020204" pitchFamily="34" charset="0"/>
                        </a:rPr>
                        <a:t> </a:t>
                      </a:r>
                      <a:r>
                        <a:rPr lang="en-ID" sz="1400" b="0" dirty="0" err="1">
                          <a:effectLst/>
                          <a:latin typeface="Arial" panose="020B0604020202020204" pitchFamily="34" charset="0"/>
                        </a:rPr>
                        <a:t>dilakukan</a:t>
                      </a:r>
                      <a:r>
                        <a:rPr lang="en-ID" sz="1400" b="0" dirty="0">
                          <a:effectLst/>
                          <a:latin typeface="Arial" panose="020B0604020202020204" pitchFamily="34" charset="0"/>
                        </a:rPr>
                        <a:t> </a:t>
                      </a:r>
                      <a:r>
                        <a:rPr lang="en-ID" sz="1400" b="0" dirty="0" err="1">
                          <a:effectLst/>
                          <a:latin typeface="Arial" panose="020B0604020202020204" pitchFamily="34" charset="0"/>
                        </a:rPr>
                        <a:t>dengan</a:t>
                      </a:r>
                      <a:r>
                        <a:rPr lang="en-ID" sz="1400" b="0" dirty="0">
                          <a:effectLst/>
                          <a:latin typeface="Arial" panose="020B0604020202020204" pitchFamily="34" charset="0"/>
                        </a:rPr>
                        <a:t> media yang </a:t>
                      </a:r>
                      <a:r>
                        <a:rPr lang="en-ID" sz="1400" b="0" dirty="0" err="1">
                          <a:effectLst/>
                          <a:latin typeface="Arial" panose="020B0604020202020204" pitchFamily="34" charset="0"/>
                        </a:rPr>
                        <a:t>tepat</a:t>
                      </a:r>
                      <a:r>
                        <a:rPr lang="en-ID" sz="1400" b="0" dirty="0">
                          <a:effectLst/>
                          <a:latin typeface="Arial" panose="020B0604020202020204" pitchFamily="34" charset="0"/>
                        </a:rPr>
                        <a:t> (slide </a:t>
                      </a:r>
                      <a:r>
                        <a:rPr lang="en-ID" sz="1400" b="0" dirty="0" err="1">
                          <a:effectLst/>
                          <a:latin typeface="Arial" panose="020B0604020202020204" pitchFamily="34" charset="0"/>
                        </a:rPr>
                        <a:t>presentasi</a:t>
                      </a:r>
                      <a:r>
                        <a:rPr lang="en-ID" sz="1400" b="0" dirty="0">
                          <a:effectLst/>
                          <a:latin typeface="Arial" panose="020B0604020202020204" pitchFamily="34" charset="0"/>
                        </a:rPr>
                        <a:t> dan/</a:t>
                      </a:r>
                      <a:r>
                        <a:rPr lang="en-ID" sz="1400" b="0" dirty="0" err="1">
                          <a:effectLst/>
                          <a:latin typeface="Arial" panose="020B0604020202020204" pitchFamily="34" charset="0"/>
                        </a:rPr>
                        <a:t>atau</a:t>
                      </a:r>
                      <a:r>
                        <a:rPr lang="en-ID" sz="1400" b="0" dirty="0">
                          <a:effectLst/>
                          <a:latin typeface="Arial" panose="020B0604020202020204" pitchFamily="34" charset="0"/>
                        </a:rPr>
                        <a:t> </a:t>
                      </a:r>
                      <a:r>
                        <a:rPr lang="en-ID" sz="1400" b="0" dirty="0" err="1">
                          <a:effectLst/>
                          <a:latin typeface="Arial" panose="020B0604020202020204" pitchFamily="34" charset="0"/>
                        </a:rPr>
                        <a:t>laporan</a:t>
                      </a:r>
                      <a:r>
                        <a:rPr lang="en-ID" sz="1400" b="0" dirty="0">
                          <a:effectLst/>
                          <a:latin typeface="Arial" panose="020B0604020202020204" pitchFamily="34" charset="0"/>
                        </a:rPr>
                        <a:t> </a:t>
                      </a:r>
                      <a:r>
                        <a:rPr lang="en-ID" sz="1400" b="0" dirty="0" err="1">
                          <a:effectLst/>
                          <a:latin typeface="Arial" panose="020B0604020202020204" pitchFamily="34" charset="0"/>
                        </a:rPr>
                        <a:t>kemajuan</a:t>
                      </a:r>
                      <a:r>
                        <a:rPr lang="en-ID" sz="1400" b="0" dirty="0">
                          <a:effectLst/>
                          <a:latin typeface="Arial" panose="020B0604020202020204" pitchFamily="34" charset="0"/>
                        </a:rPr>
                        <a:t>)</a:t>
                      </a:r>
                    </a:p>
                  </a:txBody>
                  <a:tcPr marL="17970" marR="17970"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073513"/>
                  </a:ext>
                </a:extLst>
              </a:tr>
            </a:tbl>
          </a:graphicData>
        </a:graphic>
      </p:graphicFrame>
    </p:spTree>
    <p:extLst>
      <p:ext uri="{BB962C8B-B14F-4D97-AF65-F5344CB8AC3E}">
        <p14:creationId xmlns:p14="http://schemas.microsoft.com/office/powerpoint/2010/main" val="132872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398" y="712631"/>
            <a:ext cx="8596668" cy="1320800"/>
          </a:xfrm>
        </p:spPr>
        <p:txBody>
          <a:bodyPr anchor="ctr"/>
          <a:lstStyle/>
          <a:p>
            <a:r>
              <a:rPr lang="id-ID" dirty="0"/>
              <a:t>PROSEDUR PELAKSANAAN TUGAS AKHIR</a:t>
            </a:r>
          </a:p>
        </p:txBody>
      </p:sp>
      <p:sp>
        <p:nvSpPr>
          <p:cNvPr id="3" name="Content Placeholder 2"/>
          <p:cNvSpPr>
            <a:spLocks noGrp="1"/>
          </p:cNvSpPr>
          <p:nvPr>
            <p:ph idx="1"/>
          </p:nvPr>
        </p:nvSpPr>
        <p:spPr/>
        <p:txBody>
          <a:bodyPr>
            <a:normAutofit fontScale="92500" lnSpcReduction="20000"/>
          </a:bodyPr>
          <a:lstStyle/>
          <a:p>
            <a:pPr marL="742950" indent="-742950">
              <a:buFont typeface="+mj-lt"/>
              <a:buAutoNum type="arabicPeriod"/>
            </a:pPr>
            <a:r>
              <a:rPr lang="id-ID" sz="4000" dirty="0">
                <a:solidFill>
                  <a:srgbClr val="00B050"/>
                </a:solidFill>
              </a:rPr>
              <a:t>Pembimbing ditentukan oleh KK masing-masing</a:t>
            </a:r>
          </a:p>
          <a:p>
            <a:pPr marL="742950" indent="-742950">
              <a:buFont typeface="+mj-lt"/>
              <a:buAutoNum type="arabicPeriod"/>
            </a:pPr>
            <a:r>
              <a:rPr lang="id-ID" sz="4000" dirty="0">
                <a:solidFill>
                  <a:srgbClr val="00B050"/>
                </a:solidFill>
              </a:rPr>
              <a:t>Mengajukan SK Pembimbing 1 dan Pembimbing 2 Melalui </a:t>
            </a:r>
            <a:r>
              <a:rPr lang="en-US" sz="4000" dirty="0" err="1">
                <a:solidFill>
                  <a:srgbClr val="00B050"/>
                </a:solidFill>
              </a:rPr>
              <a:t>i</a:t>
            </a:r>
            <a:r>
              <a:rPr lang="en-US" sz="4000" dirty="0">
                <a:solidFill>
                  <a:srgbClr val="00B050"/>
                </a:solidFill>
              </a:rPr>
              <a:t>-G</a:t>
            </a:r>
            <a:r>
              <a:rPr lang="id-ID" sz="4000" dirty="0">
                <a:solidFill>
                  <a:srgbClr val="00B050"/>
                </a:solidFill>
              </a:rPr>
              <a:t>racias</a:t>
            </a:r>
          </a:p>
          <a:p>
            <a:pPr marL="742950" indent="-742950">
              <a:buFont typeface="+mj-lt"/>
              <a:buAutoNum type="arabicPeriod"/>
            </a:pPr>
            <a:r>
              <a:rPr lang="id-ID" sz="4000" dirty="0">
                <a:solidFill>
                  <a:srgbClr val="00B050"/>
                </a:solidFill>
              </a:rPr>
              <a:t>Melaksanakan Bimbingan</a:t>
            </a:r>
          </a:p>
          <a:p>
            <a:pPr marL="742950" indent="-742950">
              <a:buFont typeface="+mj-lt"/>
              <a:buAutoNum type="arabicPeriod"/>
            </a:pPr>
            <a:r>
              <a:rPr lang="id-ID" sz="4000" dirty="0">
                <a:solidFill>
                  <a:srgbClr val="00B050"/>
                </a:solidFill>
              </a:rPr>
              <a:t>Melaksanakan Sidang</a:t>
            </a:r>
          </a:p>
          <a:p>
            <a:pPr marL="742950" indent="-742950">
              <a:buFont typeface="+mj-lt"/>
              <a:buAutoNum type="arabicPeriod"/>
            </a:pPr>
            <a:r>
              <a:rPr lang="id-ID" sz="4000" dirty="0">
                <a:solidFill>
                  <a:srgbClr val="00B050"/>
                </a:solidFill>
              </a:rPr>
              <a:t>Mengikuti Sidang Yudisium</a:t>
            </a:r>
          </a:p>
        </p:txBody>
      </p:sp>
    </p:spTree>
    <p:extLst>
      <p:ext uri="{BB962C8B-B14F-4D97-AF65-F5344CB8AC3E}">
        <p14:creationId xmlns:p14="http://schemas.microsoft.com/office/powerpoint/2010/main" val="421401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fontScale="85000" lnSpcReduction="20000"/>
          </a:bodyPr>
          <a:lstStyle/>
          <a:p>
            <a:pPr marL="0" indent="0" algn="ctr">
              <a:buNone/>
            </a:pPr>
            <a:r>
              <a:rPr lang="id-ID" sz="4000" dirty="0">
                <a:solidFill>
                  <a:srgbClr val="00B050"/>
                </a:solidFill>
              </a:rPr>
              <a:t>Proses Pengajuan SK Pembimbing 1 dan Pembimbing 2 Melalui </a:t>
            </a:r>
            <a:r>
              <a:rPr lang="en-US" sz="4000" dirty="0" err="1">
                <a:solidFill>
                  <a:srgbClr val="00B050"/>
                </a:solidFill>
              </a:rPr>
              <a:t>i</a:t>
            </a:r>
            <a:r>
              <a:rPr lang="en-US" sz="4000" dirty="0">
                <a:solidFill>
                  <a:srgbClr val="00B050"/>
                </a:solidFill>
              </a:rPr>
              <a:t>-G</a:t>
            </a:r>
            <a:r>
              <a:rPr lang="id-ID" sz="4000" dirty="0">
                <a:solidFill>
                  <a:srgbClr val="00B050"/>
                </a:solidFill>
              </a:rPr>
              <a:t>racias</a:t>
            </a:r>
            <a:r>
              <a:rPr lang="en-US" sz="4000" dirty="0">
                <a:solidFill>
                  <a:srgbClr val="00B050"/>
                </a:solidFill>
              </a:rPr>
              <a:t> </a:t>
            </a:r>
            <a:r>
              <a:rPr lang="en-US" sz="4000" dirty="0" err="1">
                <a:solidFill>
                  <a:srgbClr val="00B050"/>
                </a:solidFill>
              </a:rPr>
              <a:t>dengan</a:t>
            </a:r>
            <a:r>
              <a:rPr lang="en-US" sz="4000" dirty="0">
                <a:solidFill>
                  <a:srgbClr val="00B050"/>
                </a:solidFill>
              </a:rPr>
              <a:t> </a:t>
            </a:r>
            <a:r>
              <a:rPr lang="en-US" sz="4000" dirty="0" err="1">
                <a:solidFill>
                  <a:srgbClr val="00B050"/>
                </a:solidFill>
              </a:rPr>
              <a:t>meng</a:t>
            </a:r>
            <a:r>
              <a:rPr lang="en-US" sz="4000" dirty="0">
                <a:solidFill>
                  <a:srgbClr val="00B050"/>
                </a:solidFill>
              </a:rPr>
              <a:t>-</a:t>
            </a:r>
            <a:r>
              <a:rPr lang="en-US" sz="4000" i="1" dirty="0">
                <a:solidFill>
                  <a:srgbClr val="00B050"/>
                </a:solidFill>
              </a:rPr>
              <a:t>upload</a:t>
            </a:r>
            <a:r>
              <a:rPr lang="en-US" sz="4000" dirty="0">
                <a:solidFill>
                  <a:srgbClr val="00B050"/>
                </a:solidFill>
              </a:rPr>
              <a:t> proposal </a:t>
            </a:r>
            <a:r>
              <a:rPr lang="en-US" sz="4000" dirty="0" err="1">
                <a:solidFill>
                  <a:srgbClr val="00B050"/>
                </a:solidFill>
              </a:rPr>
              <a:t>dan</a:t>
            </a:r>
            <a:r>
              <a:rPr lang="en-US" sz="4000" dirty="0">
                <a:solidFill>
                  <a:srgbClr val="00B050"/>
                </a:solidFill>
              </a:rPr>
              <a:t> input </a:t>
            </a:r>
            <a:r>
              <a:rPr lang="en-US" sz="4000" dirty="0" err="1">
                <a:solidFill>
                  <a:srgbClr val="00B050"/>
                </a:solidFill>
              </a:rPr>
              <a:t>pembimbing</a:t>
            </a:r>
            <a:r>
              <a:rPr lang="id-ID" sz="4000" dirty="0">
                <a:solidFill>
                  <a:srgbClr val="00B050"/>
                </a:solidFill>
              </a:rPr>
              <a:t> sesuai yang sudah diplot oleh KK</a:t>
            </a:r>
          </a:p>
          <a:p>
            <a:pPr marL="0" indent="0" algn="ctr">
              <a:buNone/>
            </a:pPr>
            <a:endParaRPr lang="id-ID" sz="4000" dirty="0">
              <a:solidFill>
                <a:srgbClr val="00B050"/>
              </a:solidFill>
            </a:endParaRPr>
          </a:p>
          <a:p>
            <a:pPr marL="0" indent="0" algn="ctr">
              <a:buNone/>
            </a:pPr>
            <a:r>
              <a:rPr lang="id-ID" sz="4000" dirty="0">
                <a:solidFill>
                  <a:srgbClr val="00B050"/>
                </a:solidFill>
              </a:rPr>
              <a:t>Saat proses bimbingan harus Mengisi Logbook bimbingan di </a:t>
            </a:r>
            <a:r>
              <a:rPr lang="en-US" sz="4000" dirty="0" err="1">
                <a:solidFill>
                  <a:srgbClr val="00B050"/>
                </a:solidFill>
              </a:rPr>
              <a:t>i</a:t>
            </a:r>
            <a:r>
              <a:rPr lang="en-US" sz="4000" dirty="0">
                <a:solidFill>
                  <a:srgbClr val="00B050"/>
                </a:solidFill>
              </a:rPr>
              <a:t>-G</a:t>
            </a:r>
            <a:r>
              <a:rPr lang="id-ID" sz="4000" dirty="0">
                <a:solidFill>
                  <a:srgbClr val="00B050"/>
                </a:solidFill>
              </a:rPr>
              <a:t>racias</a:t>
            </a:r>
          </a:p>
        </p:txBody>
      </p:sp>
    </p:spTree>
    <p:extLst>
      <p:ext uri="{BB962C8B-B14F-4D97-AF65-F5344CB8AC3E}">
        <p14:creationId xmlns:p14="http://schemas.microsoft.com/office/powerpoint/2010/main" val="282018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PERSYARATAN</a:t>
            </a:r>
            <a:r>
              <a:rPr lang="id-ID" dirty="0"/>
              <a:t> SIDANG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184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38835"/>
            <a:ext cx="9461748" cy="5069541"/>
          </a:xfrm>
        </p:spPr>
        <p:txBody>
          <a:bodyPr>
            <a:normAutofit fontScale="92500" lnSpcReduction="20000"/>
          </a:bodyPr>
          <a:lstStyle/>
          <a:p>
            <a:pPr>
              <a:lnSpc>
                <a:spcPct val="120000"/>
              </a:lnSpc>
              <a:spcBef>
                <a:spcPts val="0"/>
              </a:spcBef>
              <a:spcAft>
                <a:spcPts val="2400"/>
              </a:spcAft>
            </a:pPr>
            <a:r>
              <a:rPr lang="en-US" sz="2000" i="1" dirty="0"/>
              <a:t>Score</a:t>
            </a:r>
            <a:r>
              <a:rPr lang="en-US" sz="2000" dirty="0"/>
              <a:t> </a:t>
            </a:r>
            <a:r>
              <a:rPr lang="en-US" sz="2000" dirty="0">
                <a:solidFill>
                  <a:schemeClr val="accent5"/>
                </a:solidFill>
              </a:rPr>
              <a:t>EPRT</a:t>
            </a:r>
            <a:r>
              <a:rPr lang="id-ID" sz="2000" dirty="0">
                <a:solidFill>
                  <a:schemeClr val="accent5"/>
                </a:solidFill>
              </a:rPr>
              <a:t>/Toefl ITP </a:t>
            </a:r>
            <a:r>
              <a:rPr lang="en-US" sz="2000" dirty="0">
                <a:solidFill>
                  <a:schemeClr val="accent5"/>
                </a:solidFill>
              </a:rPr>
              <a:t>450</a:t>
            </a:r>
            <a:r>
              <a:rPr lang="id-ID" sz="2000" dirty="0">
                <a:solidFill>
                  <a:schemeClr val="accent5"/>
                </a:solidFill>
              </a:rPr>
              <a:t> (Tidak Boleh Kurang)</a:t>
            </a:r>
            <a:endParaRPr lang="en-US" sz="2000" dirty="0"/>
          </a:p>
          <a:p>
            <a:pPr>
              <a:lnSpc>
                <a:spcPct val="120000"/>
              </a:lnSpc>
              <a:spcBef>
                <a:spcPts val="0"/>
              </a:spcBef>
              <a:spcAft>
                <a:spcPts val="2400"/>
              </a:spcAft>
            </a:pPr>
            <a:r>
              <a:rPr lang="en-US" sz="2000" dirty="0" err="1"/>
              <a:t>Bagi</a:t>
            </a:r>
            <a:r>
              <a:rPr lang="en-US" sz="2000" dirty="0"/>
              <a:t> yang </a:t>
            </a:r>
            <a:r>
              <a:rPr lang="en-US" sz="2000" dirty="0" err="1"/>
              <a:t>merasa</a:t>
            </a:r>
            <a:r>
              <a:rPr lang="en-US" sz="2000" dirty="0"/>
              <a:t> </a:t>
            </a:r>
            <a:r>
              <a:rPr lang="en-US" sz="2000" dirty="0" err="1"/>
              <a:t>kurang</a:t>
            </a:r>
            <a:r>
              <a:rPr lang="en-US" sz="2000" dirty="0"/>
              <a:t> </a:t>
            </a:r>
            <a:r>
              <a:rPr lang="en-US" sz="2000" dirty="0" err="1"/>
              <a:t>dapat</a:t>
            </a:r>
            <a:r>
              <a:rPr lang="en-US" sz="2000" dirty="0"/>
              <a:t> </a:t>
            </a:r>
            <a:r>
              <a:rPr lang="en-US" sz="2000" dirty="0" err="1"/>
              <a:t>mengikuti</a:t>
            </a:r>
            <a:r>
              <a:rPr lang="en-US" sz="2000" dirty="0"/>
              <a:t> program </a:t>
            </a:r>
            <a:r>
              <a:rPr lang="en-US" sz="2000" i="1" dirty="0"/>
              <a:t>treatment</a:t>
            </a:r>
            <a:r>
              <a:rPr lang="en-US" sz="2000" dirty="0"/>
              <a:t> di </a:t>
            </a:r>
            <a:r>
              <a:rPr lang="en-US" sz="2000" dirty="0" err="1"/>
              <a:t>lembaga</a:t>
            </a:r>
            <a:r>
              <a:rPr lang="en-US" sz="2000" dirty="0"/>
              <a:t> </a:t>
            </a:r>
            <a:r>
              <a:rPr lang="en-US" sz="2000" dirty="0" err="1"/>
              <a:t>bahasa</a:t>
            </a:r>
            <a:r>
              <a:rPr lang="en-US" sz="2000" dirty="0"/>
              <a:t> </a:t>
            </a:r>
            <a:r>
              <a:rPr lang="en-US" sz="2000" dirty="0">
                <a:sym typeface="Wingdings" panose="05000000000000000000" pitchFamily="2" charset="2"/>
              </a:rPr>
              <a:t> SEGERA HUBUNGI LEMBAGA BAHASA</a:t>
            </a:r>
            <a:endParaRPr lang="en-US" sz="2000" dirty="0"/>
          </a:p>
          <a:p>
            <a:pPr>
              <a:lnSpc>
                <a:spcPct val="120000"/>
              </a:lnSpc>
              <a:spcBef>
                <a:spcPts val="0"/>
              </a:spcBef>
              <a:spcAft>
                <a:spcPts val="2400"/>
              </a:spcAft>
            </a:pPr>
            <a:r>
              <a:rPr lang="en-US" sz="2000" b="1" i="1" dirty="0"/>
              <a:t>Upload</a:t>
            </a:r>
            <a:r>
              <a:rPr lang="en-US" sz="2000" dirty="0"/>
              <a:t> proposal </a:t>
            </a:r>
            <a:r>
              <a:rPr lang="en-US" sz="2000" dirty="0" err="1"/>
              <a:t>dan</a:t>
            </a:r>
            <a:r>
              <a:rPr lang="en-US" sz="2000" dirty="0"/>
              <a:t> </a:t>
            </a:r>
            <a:r>
              <a:rPr lang="en-US" sz="2000" i="1" dirty="0"/>
              <a:t>paper</a:t>
            </a:r>
            <a:r>
              <a:rPr lang="en-US" sz="2000" dirty="0"/>
              <a:t> TA di </a:t>
            </a:r>
            <a:r>
              <a:rPr lang="en-US" sz="2000" dirty="0" err="1"/>
              <a:t>i</a:t>
            </a:r>
            <a:r>
              <a:rPr lang="en-US" sz="2000" dirty="0"/>
              <a:t>-Gracias agar </a:t>
            </a:r>
            <a:r>
              <a:rPr lang="en-US" sz="2000" dirty="0" err="1"/>
              <a:t>dapat</a:t>
            </a:r>
            <a:r>
              <a:rPr lang="en-US" sz="2000" dirty="0"/>
              <a:t> </a:t>
            </a:r>
            <a:r>
              <a:rPr lang="en-US" sz="2000" dirty="0" err="1"/>
              <a:t>mengikuti</a:t>
            </a:r>
            <a:r>
              <a:rPr lang="en-US" sz="2000" dirty="0"/>
              <a:t> </a:t>
            </a:r>
            <a:r>
              <a:rPr lang="en-US" sz="2000" dirty="0" err="1"/>
              <a:t>sidang</a:t>
            </a:r>
            <a:r>
              <a:rPr lang="en-US" sz="2000" dirty="0"/>
              <a:t> </a:t>
            </a:r>
            <a:r>
              <a:rPr lang="id-ID" sz="2000" dirty="0"/>
              <a:t>yudisium. </a:t>
            </a:r>
            <a:r>
              <a:rPr lang="en-US" sz="2000" i="1" dirty="0"/>
              <a:t>Template paper </a:t>
            </a:r>
            <a:r>
              <a:rPr lang="en-US" sz="2000" dirty="0" err="1"/>
              <a:t>dapat</a:t>
            </a:r>
            <a:r>
              <a:rPr lang="en-US" sz="2000" dirty="0"/>
              <a:t> di </a:t>
            </a:r>
            <a:r>
              <a:rPr lang="en-US" sz="2000" i="1" dirty="0"/>
              <a:t>download</a:t>
            </a:r>
            <a:r>
              <a:rPr lang="en-US" sz="2000" dirty="0"/>
              <a:t> di </a:t>
            </a:r>
            <a:r>
              <a:rPr lang="en-US" sz="2000" dirty="0">
                <a:solidFill>
                  <a:schemeClr val="accent5"/>
                </a:solidFill>
              </a:rPr>
              <a:t>lsd.telkomuniversity.ac.id</a:t>
            </a:r>
          </a:p>
          <a:p>
            <a:pPr>
              <a:lnSpc>
                <a:spcPct val="120000"/>
              </a:lnSpc>
              <a:spcBef>
                <a:spcPts val="0"/>
              </a:spcBef>
              <a:spcAft>
                <a:spcPts val="2400"/>
              </a:spcAft>
            </a:pPr>
            <a:r>
              <a:rPr lang="en-US" sz="2000" dirty="0" err="1"/>
              <a:t>Calon</a:t>
            </a:r>
            <a:r>
              <a:rPr lang="en-US" sz="2000" dirty="0"/>
              <a:t> </a:t>
            </a:r>
            <a:r>
              <a:rPr lang="en-US" sz="2000" i="1" dirty="0" err="1"/>
              <a:t>cumlaude</a:t>
            </a:r>
            <a:r>
              <a:rPr lang="en-US" sz="2000" i="1" dirty="0"/>
              <a:t> </a:t>
            </a:r>
            <a:r>
              <a:rPr lang="en-US" sz="2000" dirty="0"/>
              <a:t>h</a:t>
            </a:r>
            <a:r>
              <a:rPr lang="id-ID" sz="2000" dirty="0"/>
              <a:t>arus melakukan publikasi</a:t>
            </a:r>
            <a:r>
              <a:rPr lang="en-US" sz="2000" dirty="0"/>
              <a:t>, </a:t>
            </a:r>
            <a:r>
              <a:rPr lang="en-US" sz="2000" i="1" dirty="0"/>
              <a:t>acceptance letter </a:t>
            </a:r>
            <a:r>
              <a:rPr lang="en-US" sz="2000" dirty="0" err="1"/>
              <a:t>harus</a:t>
            </a:r>
            <a:r>
              <a:rPr lang="en-US" sz="2000" dirty="0"/>
              <a:t> di-</a:t>
            </a:r>
            <a:r>
              <a:rPr lang="en-US" sz="2000" i="1" dirty="0"/>
              <a:t>submit</a:t>
            </a:r>
            <a:r>
              <a:rPr lang="en-US" sz="2000" dirty="0"/>
              <a:t> </a:t>
            </a:r>
            <a:r>
              <a:rPr lang="en-US" sz="2000" dirty="0" err="1"/>
              <a:t>sebelum</a:t>
            </a:r>
            <a:r>
              <a:rPr lang="en-US" sz="2000" dirty="0"/>
              <a:t> </a:t>
            </a:r>
            <a:r>
              <a:rPr lang="en-US" sz="2000" dirty="0" err="1"/>
              <a:t>sidang</a:t>
            </a:r>
            <a:r>
              <a:rPr lang="en-US" sz="2000" dirty="0"/>
              <a:t> </a:t>
            </a:r>
            <a:r>
              <a:rPr lang="id-ID" sz="2000" dirty="0"/>
              <a:t>yudisium atau pernah juara lomba tingkat nasional maupun internasional</a:t>
            </a:r>
            <a:r>
              <a:rPr lang="en-US" sz="2000" dirty="0"/>
              <a:t> </a:t>
            </a:r>
            <a:endParaRPr lang="id-ID" sz="2000" dirty="0"/>
          </a:p>
          <a:p>
            <a:pPr>
              <a:lnSpc>
                <a:spcPct val="120000"/>
              </a:lnSpc>
              <a:spcBef>
                <a:spcPts val="0"/>
              </a:spcBef>
              <a:spcAft>
                <a:spcPts val="2400"/>
              </a:spcAft>
            </a:pPr>
            <a:r>
              <a:rPr lang="id-ID" sz="2000" dirty="0"/>
              <a:t>Jumlah TAK minimal 60, BK dan LAC </a:t>
            </a:r>
            <a:r>
              <a:rPr lang="en-US" sz="2000" dirty="0"/>
              <a:t>s</a:t>
            </a:r>
            <a:r>
              <a:rPr lang="id-ID" sz="2000" dirty="0"/>
              <a:t>udah </a:t>
            </a:r>
            <a:r>
              <a:rPr lang="en-US" sz="2000" i="1" dirty="0"/>
              <a:t>a</a:t>
            </a:r>
            <a:r>
              <a:rPr lang="id-ID" sz="2000" i="1" dirty="0"/>
              <a:t>pprove</a:t>
            </a:r>
            <a:r>
              <a:rPr lang="en-US" sz="2000" i="1" dirty="0"/>
              <a:t> </a:t>
            </a:r>
            <a:r>
              <a:rPr lang="en-US" sz="2000" dirty="0" err="1"/>
              <a:t>sebanyak</a:t>
            </a:r>
            <a:r>
              <a:rPr lang="id-ID" sz="2000" dirty="0"/>
              <a:t> 5 Buah TAK  yang diajukan Mahasiswa (1 TAK termasuk Kategori Kepemimpinan)</a:t>
            </a:r>
          </a:p>
          <a:p>
            <a:pPr>
              <a:lnSpc>
                <a:spcPct val="120000"/>
              </a:lnSpc>
              <a:spcBef>
                <a:spcPts val="0"/>
              </a:spcBef>
              <a:spcAft>
                <a:spcPts val="2400"/>
              </a:spcAft>
            </a:pPr>
            <a:r>
              <a:rPr lang="id-ID" sz="2000" dirty="0"/>
              <a:t>Telah </a:t>
            </a:r>
            <a:r>
              <a:rPr lang="en-US" sz="2000" dirty="0"/>
              <a:t>l</a:t>
            </a:r>
            <a:r>
              <a:rPr lang="id-ID" sz="2000" dirty="0"/>
              <a:t>ulus </a:t>
            </a:r>
            <a:r>
              <a:rPr lang="en-US" sz="2000" dirty="0"/>
              <a:t>u</a:t>
            </a:r>
            <a:r>
              <a:rPr lang="id-ID" sz="2000" dirty="0"/>
              <a:t>ntuk </a:t>
            </a:r>
            <a:r>
              <a:rPr lang="en-US" sz="2000" dirty="0"/>
              <a:t>s</a:t>
            </a:r>
            <a:r>
              <a:rPr lang="id-ID" sz="2000" dirty="0"/>
              <a:t>eluruh </a:t>
            </a:r>
            <a:r>
              <a:rPr lang="en-US" sz="2000" dirty="0"/>
              <a:t>m</a:t>
            </a:r>
            <a:r>
              <a:rPr lang="id-ID" sz="2000" dirty="0"/>
              <a:t>atakuliah dan </a:t>
            </a:r>
            <a:r>
              <a:rPr lang="en-US" sz="2000" dirty="0"/>
              <a:t>s</a:t>
            </a:r>
            <a:r>
              <a:rPr lang="id-ID" sz="2000" dirty="0"/>
              <a:t>udah </a:t>
            </a:r>
            <a:r>
              <a:rPr lang="en-US" sz="2000" dirty="0"/>
              <a:t>l</a:t>
            </a:r>
            <a:r>
              <a:rPr lang="id-ID" sz="2000" dirty="0"/>
              <a:t>ulus </a:t>
            </a:r>
            <a:r>
              <a:rPr lang="en-US" sz="2000" dirty="0"/>
              <a:t>s</a:t>
            </a:r>
            <a:r>
              <a:rPr lang="id-ID" sz="2000" dirty="0"/>
              <a:t>idang tingkat 1,2 dan 3</a:t>
            </a:r>
          </a:p>
        </p:txBody>
      </p:sp>
      <p:sp>
        <p:nvSpPr>
          <p:cNvPr id="4" name="TextBox 3"/>
          <p:cNvSpPr txBox="1"/>
          <p:nvPr/>
        </p:nvSpPr>
        <p:spPr>
          <a:xfrm>
            <a:off x="3490176" y="607838"/>
            <a:ext cx="6400800" cy="830997"/>
          </a:xfrm>
          <a:prstGeom prst="rect">
            <a:avLst/>
          </a:prstGeom>
          <a:noFill/>
        </p:spPr>
        <p:txBody>
          <a:bodyPr wrap="square" rtlCol="0">
            <a:spAutoFit/>
          </a:bodyPr>
          <a:lstStyle/>
          <a:p>
            <a:r>
              <a:rPr lang="id-ID" sz="4800" dirty="0">
                <a:solidFill>
                  <a:srgbClr val="00B050"/>
                </a:solidFill>
              </a:rPr>
              <a:t>PERSYARATAN SIDANG</a:t>
            </a:r>
          </a:p>
        </p:txBody>
      </p:sp>
    </p:spTree>
    <p:extLst>
      <p:ext uri="{BB962C8B-B14F-4D97-AF65-F5344CB8AC3E}">
        <p14:creationId xmlns:p14="http://schemas.microsoft.com/office/powerpoint/2010/main" val="14427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PREDIKAT LULUSAN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6220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304" t="22794" r="20166" b="28676"/>
          <a:stretch/>
        </p:blipFill>
        <p:spPr>
          <a:xfrm>
            <a:off x="404635" y="1438834"/>
            <a:ext cx="11354207" cy="5204012"/>
          </a:xfrm>
          <a:prstGeom prst="rect">
            <a:avLst/>
          </a:prstGeom>
        </p:spPr>
      </p:pic>
    </p:spTree>
    <p:extLst>
      <p:ext uri="{BB962C8B-B14F-4D97-AF65-F5344CB8AC3E}">
        <p14:creationId xmlns:p14="http://schemas.microsoft.com/office/powerpoint/2010/main" val="3189946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1"/>
            <a:ext cx="7766936" cy="1646302"/>
          </a:xfrm>
        </p:spPr>
        <p:txBody>
          <a:bodyPr/>
          <a:lstStyle/>
          <a:p>
            <a:br>
              <a:rPr lang="id-ID" dirty="0"/>
            </a:br>
            <a:r>
              <a:rPr lang="id-ID" dirty="0"/>
              <a:t>Syarat </a:t>
            </a:r>
            <a:r>
              <a:rPr lang="id-ID" i="1" dirty="0"/>
              <a:t>Cumlaude</a:t>
            </a:r>
          </a:p>
        </p:txBody>
      </p:sp>
      <p:sp>
        <p:nvSpPr>
          <p:cNvPr id="4" name="Subtitle 3"/>
          <p:cNvSpPr>
            <a:spLocks noGrp="1"/>
          </p:cNvSpPr>
          <p:nvPr>
            <p:ph type="subTitle" idx="1"/>
          </p:nvPr>
        </p:nvSpPr>
        <p:spPr/>
        <p:txBody>
          <a:bodyPr/>
          <a:lstStyle/>
          <a:p>
            <a:endParaRPr lang="id-ID"/>
          </a:p>
        </p:txBody>
      </p:sp>
    </p:spTree>
    <p:extLst>
      <p:ext uri="{BB962C8B-B14F-4D97-AF65-F5344CB8AC3E}">
        <p14:creationId xmlns:p14="http://schemas.microsoft.com/office/powerpoint/2010/main" val="460374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0918" y="976862"/>
            <a:ext cx="9801896" cy="5881138"/>
          </a:xfrm>
          <a:prstGeom prst="rect">
            <a:avLst/>
          </a:prstGeom>
        </p:spPr>
      </p:pic>
      <p:sp>
        <p:nvSpPr>
          <p:cNvPr id="2" name="TextBox 1"/>
          <p:cNvSpPr txBox="1"/>
          <p:nvPr/>
        </p:nvSpPr>
        <p:spPr>
          <a:xfrm rot="20694328">
            <a:off x="2250194" y="2426517"/>
            <a:ext cx="7493526" cy="2215991"/>
          </a:xfrm>
          <a:prstGeom prst="rect">
            <a:avLst/>
          </a:prstGeom>
          <a:noFill/>
        </p:spPr>
        <p:txBody>
          <a:bodyPr wrap="none" rtlCol="0">
            <a:spAutoFit/>
          </a:bodyPr>
          <a:lstStyle/>
          <a:p>
            <a:r>
              <a:rPr lang="id-ID" sz="13800" b="1" dirty="0">
                <a:solidFill>
                  <a:srgbClr val="FFFF00"/>
                </a:solidFill>
              </a:rPr>
              <a:t>Publikasi</a:t>
            </a:r>
          </a:p>
        </p:txBody>
      </p:sp>
      <p:sp>
        <p:nvSpPr>
          <p:cNvPr id="3" name="TextBox 2"/>
          <p:cNvSpPr txBox="1"/>
          <p:nvPr/>
        </p:nvSpPr>
        <p:spPr>
          <a:xfrm>
            <a:off x="5996957" y="1304376"/>
            <a:ext cx="2137893" cy="369332"/>
          </a:xfrm>
          <a:prstGeom prst="rect">
            <a:avLst/>
          </a:prstGeom>
          <a:noFill/>
        </p:spPr>
        <p:txBody>
          <a:bodyPr wrap="square" rtlCol="0">
            <a:spAutoFit/>
          </a:bodyPr>
          <a:lstStyle/>
          <a:p>
            <a:pPr algn="ctr"/>
            <a:r>
              <a:rPr lang="id-ID" dirty="0">
                <a:solidFill>
                  <a:srgbClr val="FFFF00"/>
                </a:solidFill>
              </a:rPr>
              <a:t>Pilih Salah Satu</a:t>
            </a:r>
          </a:p>
        </p:txBody>
      </p:sp>
    </p:spTree>
    <p:extLst>
      <p:ext uri="{BB962C8B-B14F-4D97-AF65-F5344CB8AC3E}">
        <p14:creationId xmlns:p14="http://schemas.microsoft.com/office/powerpoint/2010/main" val="76088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0B1416-AF51-4B12-AFEC-6700BE487A74}"/>
              </a:ext>
            </a:extLst>
          </p:cNvPr>
          <p:cNvSpPr>
            <a:spLocks noGrp="1"/>
          </p:cNvSpPr>
          <p:nvPr>
            <p:ph type="title"/>
          </p:nvPr>
        </p:nvSpPr>
        <p:spPr/>
        <p:txBody>
          <a:bodyPr>
            <a:normAutofit fontScale="90000"/>
          </a:bodyPr>
          <a:lstStyle/>
          <a:p>
            <a:r>
              <a:rPr lang="en-US" altLang="ko-KR" dirty="0">
                <a:solidFill>
                  <a:schemeClr val="bg1">
                    <a:lumMod val="85000"/>
                    <a:lumOff val="15000"/>
                  </a:schemeClr>
                </a:solidFill>
              </a:rPr>
              <a:t>Agenda</a:t>
            </a:r>
            <a:br>
              <a:rPr lang="ko-KR" altLang="en-US" dirty="0">
                <a:solidFill>
                  <a:schemeClr val="bg1">
                    <a:lumMod val="85000"/>
                    <a:lumOff val="15000"/>
                  </a:schemeClr>
                </a:solidFill>
              </a:rPr>
            </a:br>
            <a:endParaRPr lang="en-ID" dirty="0">
              <a:solidFill>
                <a:schemeClr val="bg1">
                  <a:lumMod val="85000"/>
                  <a:lumOff val="15000"/>
                </a:schemeClr>
              </a:solidFill>
            </a:endParaRPr>
          </a:p>
        </p:txBody>
      </p:sp>
      <p:grpSp>
        <p:nvGrpSpPr>
          <p:cNvPr id="13319" name="Group 13318"/>
          <p:cNvGrpSpPr/>
          <p:nvPr/>
        </p:nvGrpSpPr>
        <p:grpSpPr>
          <a:xfrm rot="19917947">
            <a:off x="1959185" y="1804728"/>
            <a:ext cx="2221159" cy="4745163"/>
            <a:chOff x="1359132" y="345882"/>
            <a:chExt cx="1966239" cy="4200564"/>
          </a:xfrm>
        </p:grpSpPr>
        <p:grpSp>
          <p:nvGrpSpPr>
            <p:cNvPr id="24" name="Group 23"/>
            <p:cNvGrpSpPr/>
            <p:nvPr/>
          </p:nvGrpSpPr>
          <p:grpSpPr>
            <a:xfrm>
              <a:off x="2073901" y="2186669"/>
              <a:ext cx="501313" cy="2359777"/>
              <a:chOff x="2810055" y="1677194"/>
              <a:chExt cx="535258" cy="2519562"/>
            </a:xfrm>
          </p:grpSpPr>
          <p:sp>
            <p:nvSpPr>
              <p:cNvPr id="7"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8"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9"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gradFill>
                <a:gsLst>
                  <a:gs pos="0">
                    <a:schemeClr val="accent2">
                      <a:lumMod val="30000"/>
                      <a:lumOff val="70000"/>
                    </a:schemeClr>
                  </a:gs>
                  <a:gs pos="100000">
                    <a:schemeClr val="accent2">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11"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12"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13"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5" name="Isosceles Triangle 4"/>
              <p:cNvSpPr/>
              <p:nvPr/>
            </p:nvSpPr>
            <p:spPr>
              <a:xfrm rot="10800000">
                <a:off x="2987823" y="3961239"/>
                <a:ext cx="177768" cy="235517"/>
              </a:xfrm>
              <a:prstGeom prst="triangle">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grpSp>
        <p:grpSp>
          <p:nvGrpSpPr>
            <p:cNvPr id="27" name="Group 26"/>
            <p:cNvGrpSpPr/>
            <p:nvPr/>
          </p:nvGrpSpPr>
          <p:grpSpPr>
            <a:xfrm>
              <a:off x="1359132" y="345882"/>
              <a:ext cx="1966239" cy="1811155"/>
              <a:chOff x="1888981" y="1110787"/>
              <a:chExt cx="2254374" cy="2076562"/>
            </a:xfrm>
          </p:grpSpPr>
          <p:sp>
            <p:nvSpPr>
              <p:cNvPr id="18" name="Teardrop 30"/>
              <p:cNvSpPr/>
              <p:nvPr/>
            </p:nvSpPr>
            <p:spPr>
              <a:xfrm rot="8100000">
                <a:off x="2322441" y="1563466"/>
                <a:ext cx="1333455" cy="1333457"/>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bg1">
                      <a:lumMod val="85000"/>
                      <a:lumOff val="15000"/>
                    </a:schemeClr>
                  </a:solidFill>
                </a:endParaRPr>
              </a:p>
            </p:txBody>
          </p:sp>
          <p:sp>
            <p:nvSpPr>
              <p:cNvPr id="25" name="Trapezoid 24"/>
              <p:cNvSpPr/>
              <p:nvPr/>
            </p:nvSpPr>
            <p:spPr>
              <a:xfrm rot="10800000">
                <a:off x="2751763" y="2230194"/>
                <a:ext cx="457200" cy="783671"/>
              </a:xfrm>
              <a:prstGeom prst="trapezoid">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19" name="Rounded Rectangle 18"/>
              <p:cNvSpPr/>
              <p:nvPr/>
            </p:nvSpPr>
            <p:spPr>
              <a:xfrm rot="2700000">
                <a:off x="3710962"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0" name="Rounded Rectangle 19"/>
              <p:cNvSpPr/>
              <p:nvPr/>
            </p:nvSpPr>
            <p:spPr>
              <a:xfrm rot="18900000" flipH="1">
                <a:off x="2156327"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1" name="Rounded Rectangle 20"/>
              <p:cNvSpPr/>
              <p:nvPr/>
            </p:nvSpPr>
            <p:spPr>
              <a:xfrm>
                <a:off x="2935970" y="1110787"/>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2" name="Rounded Rectangle 21"/>
              <p:cNvSpPr/>
              <p:nvPr/>
            </p:nvSpPr>
            <p:spPr>
              <a:xfrm rot="5400000">
                <a:off x="3933668" y="1996109"/>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3" name="Rounded Rectangle 22"/>
              <p:cNvSpPr/>
              <p:nvPr/>
            </p:nvSpPr>
            <p:spPr>
              <a:xfrm rot="16200000" flipH="1">
                <a:off x="1978847" y="1919902"/>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6" name="Rounded Rectangle 25"/>
              <p:cNvSpPr/>
              <p:nvPr/>
            </p:nvSpPr>
            <p:spPr>
              <a:xfrm>
                <a:off x="2692290" y="3074683"/>
                <a:ext cx="612000" cy="1126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solidFill>
                    <a:schemeClr val="bg1">
                      <a:lumMod val="85000"/>
                      <a:lumOff val="15000"/>
                    </a:schemeClr>
                  </a:solidFill>
                </a:endParaRPr>
              </a:p>
            </p:txBody>
          </p:sp>
          <p:sp>
            <p:nvSpPr>
              <p:cNvPr id="28" name="Rounded Rectangle 27"/>
              <p:cNvSpPr/>
              <p:nvPr/>
            </p:nvSpPr>
            <p:spPr>
              <a:xfrm>
                <a:off x="283328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29" name="Rounded Rectangle 28"/>
              <p:cNvSpPr/>
              <p:nvPr/>
            </p:nvSpPr>
            <p:spPr>
              <a:xfrm>
                <a:off x="295750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30" name="Rounded Rectangle 29"/>
              <p:cNvSpPr/>
              <p:nvPr/>
            </p:nvSpPr>
            <p:spPr>
              <a:xfrm>
                <a:off x="308172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grpSp>
      </p:grpSp>
      <p:sp>
        <p:nvSpPr>
          <p:cNvPr id="13313" name="Freeform 13312"/>
          <p:cNvSpPr/>
          <p:nvPr/>
        </p:nvSpPr>
        <p:spPr>
          <a:xfrm>
            <a:off x="-21148" y="3373509"/>
            <a:ext cx="4122240" cy="2584668"/>
          </a:xfrm>
          <a:custGeom>
            <a:avLst/>
            <a:gdLst>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70591 w 2896332"/>
              <a:gd name="connsiteY13" fmla="*/ 23329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62971 w 2896332"/>
              <a:gd name="connsiteY13" fmla="*/ 26758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06617 w 2896332"/>
              <a:gd name="connsiteY10" fmla="*/ 176960 h 1871397"/>
              <a:gd name="connsiteX11" fmla="*/ 1962971 w 2896332"/>
              <a:gd name="connsiteY11" fmla="*/ 267583 h 1871397"/>
              <a:gd name="connsiteX12" fmla="*/ 1973469 w 2896332"/>
              <a:gd name="connsiteY12" fmla="*/ 784519 h 1871397"/>
              <a:gd name="connsiteX13" fmla="*/ 1866010 w 2896332"/>
              <a:gd name="connsiteY13" fmla="*/ 878218 h 1871397"/>
              <a:gd name="connsiteX14" fmla="*/ 2733769 w 2896332"/>
              <a:gd name="connsiteY14" fmla="*/ 1387129 h 1871397"/>
              <a:gd name="connsiteX15" fmla="*/ 2694623 w 2896332"/>
              <a:gd name="connsiteY15" fmla="*/ 1674208 h 1871397"/>
              <a:gd name="connsiteX16" fmla="*/ 2394496 w 2896332"/>
              <a:gd name="connsiteY16" fmla="*/ 1654634 h 1871397"/>
              <a:gd name="connsiteX17" fmla="*/ 2023060 w 2896332"/>
              <a:gd name="connsiteY17" fmla="*/ 1634793 h 1871397"/>
              <a:gd name="connsiteX18" fmla="*/ 1739085 w 2896332"/>
              <a:gd name="connsiteY18" fmla="*/ 1871397 h 1871397"/>
              <a:gd name="connsiteX19" fmla="*/ 1648664 w 2896332"/>
              <a:gd name="connsiteY19" fmla="*/ 1582137 h 1871397"/>
              <a:gd name="connsiteX20" fmla="*/ 1376671 w 2896332"/>
              <a:gd name="connsiteY20" fmla="*/ 1700306 h 1871397"/>
              <a:gd name="connsiteX21" fmla="*/ 1415819 w 2896332"/>
              <a:gd name="connsiteY21" fmla="*/ 1334933 h 1871397"/>
              <a:gd name="connsiteX22" fmla="*/ 665501 w 2896332"/>
              <a:gd name="connsiteY22" fmla="*/ 1276212 h 1871397"/>
              <a:gd name="connsiteX23" fmla="*/ 0 w 2896332"/>
              <a:gd name="connsiteY23" fmla="*/ 1126148 h 1871397"/>
              <a:gd name="connsiteX24" fmla="*/ 13050 w 2896332"/>
              <a:gd name="connsiteY24" fmla="*/ 284488 h 1871397"/>
              <a:gd name="connsiteX25" fmla="*/ 1898646 w 2896332"/>
              <a:gd name="connsiteY25"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74819 w 2896332"/>
              <a:gd name="connsiteY16" fmla="*/ 1565782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8202 h 1872827"/>
              <a:gd name="connsiteX1" fmla="*/ 2655476 w 2896332"/>
              <a:gd name="connsiteY1" fmla="*/ 586045 h 1872827"/>
              <a:gd name="connsiteX2" fmla="*/ 2828170 w 2896332"/>
              <a:gd name="connsiteY2" fmla="*/ 1011931 h 1872827"/>
              <a:gd name="connsiteX3" fmla="*/ 2883834 w 2896332"/>
              <a:gd name="connsiteY3" fmla="*/ 1310265 h 1872827"/>
              <a:gd name="connsiteX4" fmla="*/ 2799743 w 2896332"/>
              <a:gd name="connsiteY4" fmla="*/ 1673528 h 1872827"/>
              <a:gd name="connsiteX5" fmla="*/ 2521033 w 2896332"/>
              <a:gd name="connsiteY5" fmla="*/ 1161851 h 1872827"/>
              <a:gd name="connsiteX6" fmla="*/ 2514265 w 2896332"/>
              <a:gd name="connsiteY6" fmla="*/ 468202 h 1872827"/>
              <a:gd name="connsiteX7" fmla="*/ 1898646 w 2896332"/>
              <a:gd name="connsiteY7" fmla="*/ 1476 h 1872827"/>
              <a:gd name="connsiteX8" fmla="*/ 1906617 w 2896332"/>
              <a:gd name="connsiteY8" fmla="*/ 178390 h 1872827"/>
              <a:gd name="connsiteX9" fmla="*/ 1962971 w 2896332"/>
              <a:gd name="connsiteY9" fmla="*/ 269013 h 1872827"/>
              <a:gd name="connsiteX10" fmla="*/ 1973469 w 2896332"/>
              <a:gd name="connsiteY10" fmla="*/ 785949 h 1872827"/>
              <a:gd name="connsiteX11" fmla="*/ 1866010 w 2896332"/>
              <a:gd name="connsiteY11" fmla="*/ 879648 h 1872827"/>
              <a:gd name="connsiteX12" fmla="*/ 2733769 w 2896332"/>
              <a:gd name="connsiteY12" fmla="*/ 1388559 h 1872827"/>
              <a:gd name="connsiteX13" fmla="*/ 2694623 w 2896332"/>
              <a:gd name="connsiteY13" fmla="*/ 1641133 h 1872827"/>
              <a:gd name="connsiteX14" fmla="*/ 2385869 w 2896332"/>
              <a:gd name="connsiteY14" fmla="*/ 1587053 h 1872827"/>
              <a:gd name="connsiteX15" fmla="*/ 2074819 w 2896332"/>
              <a:gd name="connsiteY15" fmla="*/ 1567212 h 1872827"/>
              <a:gd name="connsiteX16" fmla="*/ 1739085 w 2896332"/>
              <a:gd name="connsiteY16" fmla="*/ 1872827 h 1872827"/>
              <a:gd name="connsiteX17" fmla="*/ 1648664 w 2896332"/>
              <a:gd name="connsiteY17" fmla="*/ 1583567 h 1872827"/>
              <a:gd name="connsiteX18" fmla="*/ 1376671 w 2896332"/>
              <a:gd name="connsiteY18" fmla="*/ 1701736 h 1872827"/>
              <a:gd name="connsiteX19" fmla="*/ 1415819 w 2896332"/>
              <a:gd name="connsiteY19" fmla="*/ 1336363 h 1872827"/>
              <a:gd name="connsiteX20" fmla="*/ 665501 w 2896332"/>
              <a:gd name="connsiteY20" fmla="*/ 1277642 h 1872827"/>
              <a:gd name="connsiteX21" fmla="*/ 0 w 2896332"/>
              <a:gd name="connsiteY21" fmla="*/ 1127578 h 1872827"/>
              <a:gd name="connsiteX22" fmla="*/ 13050 w 2896332"/>
              <a:gd name="connsiteY22" fmla="*/ 285918 h 1872827"/>
              <a:gd name="connsiteX23" fmla="*/ 1898646 w 2896332"/>
              <a:gd name="connsiteY23" fmla="*/ 1476 h 187282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87909 w 2896332"/>
              <a:gd name="connsiteY5" fmla="*/ 1152990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6332"/>
              <a:gd name="connsiteY0" fmla="*/ 251285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09609 w 2896332"/>
              <a:gd name="connsiteY6" fmla="*/ 251285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4163"/>
              <a:gd name="connsiteY0" fmla="*/ 251285 h 1871397"/>
              <a:gd name="connsiteX1" fmla="*/ 2655476 w 2894163"/>
              <a:gd name="connsiteY1" fmla="*/ 584615 h 1871397"/>
              <a:gd name="connsiteX2" fmla="*/ 2828170 w 2894163"/>
              <a:gd name="connsiteY2" fmla="*/ 1010501 h 1871397"/>
              <a:gd name="connsiteX3" fmla="*/ 2883834 w 2894163"/>
              <a:gd name="connsiteY3" fmla="*/ 1308835 h 1871397"/>
              <a:gd name="connsiteX4" fmla="*/ 2792313 w 2894163"/>
              <a:gd name="connsiteY4" fmla="*/ 1690675 h 1871397"/>
              <a:gd name="connsiteX5" fmla="*/ 2651069 w 2894163"/>
              <a:gd name="connsiteY5" fmla="*/ 1156706 h 1871397"/>
              <a:gd name="connsiteX6" fmla="*/ 2209609 w 2894163"/>
              <a:gd name="connsiteY6" fmla="*/ 251285 h 1871397"/>
              <a:gd name="connsiteX7" fmla="*/ 1898646 w 2894163"/>
              <a:gd name="connsiteY7" fmla="*/ 46 h 1871397"/>
              <a:gd name="connsiteX8" fmla="*/ 1941303 w 2894163"/>
              <a:gd name="connsiteY8" fmla="*/ 293585 h 1871397"/>
              <a:gd name="connsiteX9" fmla="*/ 1974640 w 2894163"/>
              <a:gd name="connsiteY9" fmla="*/ 533402 h 1871397"/>
              <a:gd name="connsiteX10" fmla="*/ 1973469 w 2894163"/>
              <a:gd name="connsiteY10" fmla="*/ 784519 h 1871397"/>
              <a:gd name="connsiteX11" fmla="*/ 1866010 w 2894163"/>
              <a:gd name="connsiteY11" fmla="*/ 878218 h 1871397"/>
              <a:gd name="connsiteX12" fmla="*/ 2733769 w 2894163"/>
              <a:gd name="connsiteY12" fmla="*/ 1387129 h 1871397"/>
              <a:gd name="connsiteX13" fmla="*/ 2694623 w 2894163"/>
              <a:gd name="connsiteY13" fmla="*/ 1639703 h 1871397"/>
              <a:gd name="connsiteX14" fmla="*/ 2385869 w 2894163"/>
              <a:gd name="connsiteY14" fmla="*/ 1585623 h 1871397"/>
              <a:gd name="connsiteX15" fmla="*/ 2074819 w 2894163"/>
              <a:gd name="connsiteY15" fmla="*/ 1565782 h 1871397"/>
              <a:gd name="connsiteX16" fmla="*/ 1739085 w 2894163"/>
              <a:gd name="connsiteY16" fmla="*/ 1871397 h 1871397"/>
              <a:gd name="connsiteX17" fmla="*/ 1648664 w 2894163"/>
              <a:gd name="connsiteY17" fmla="*/ 1582137 h 1871397"/>
              <a:gd name="connsiteX18" fmla="*/ 1376671 w 2894163"/>
              <a:gd name="connsiteY18" fmla="*/ 1700306 h 1871397"/>
              <a:gd name="connsiteX19" fmla="*/ 1415819 w 2894163"/>
              <a:gd name="connsiteY19" fmla="*/ 1334933 h 1871397"/>
              <a:gd name="connsiteX20" fmla="*/ 665501 w 2894163"/>
              <a:gd name="connsiteY20" fmla="*/ 1276212 h 1871397"/>
              <a:gd name="connsiteX21" fmla="*/ 0 w 2894163"/>
              <a:gd name="connsiteY21" fmla="*/ 1126148 h 1871397"/>
              <a:gd name="connsiteX22" fmla="*/ 13050 w 2894163"/>
              <a:gd name="connsiteY22" fmla="*/ 284488 h 1871397"/>
              <a:gd name="connsiteX23" fmla="*/ 1898646 w 2894163"/>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51069 w 2889213"/>
              <a:gd name="connsiteY5" fmla="*/ 1156706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228993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150164 w 2889213"/>
              <a:gd name="connsiteY6" fmla="*/ 228993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941303 w 2889213"/>
              <a:gd name="connsiteY8" fmla="*/ 178433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92904 w 2889213"/>
              <a:gd name="connsiteY9" fmla="*/ 459050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48320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56"/>
              <a:gd name="connsiteX1" fmla="*/ 2655476 w 2889213"/>
              <a:gd name="connsiteY1" fmla="*/ 469395 h 1800456"/>
              <a:gd name="connsiteX2" fmla="*/ 2828170 w 2889213"/>
              <a:gd name="connsiteY2" fmla="*/ 895281 h 1800456"/>
              <a:gd name="connsiteX3" fmla="*/ 2883834 w 2889213"/>
              <a:gd name="connsiteY3" fmla="*/ 1193615 h 1800456"/>
              <a:gd name="connsiteX4" fmla="*/ 2840612 w 2889213"/>
              <a:gd name="connsiteY4" fmla="*/ 1449135 h 1800456"/>
              <a:gd name="connsiteX5" fmla="*/ 2632493 w 2889213"/>
              <a:gd name="connsiteY5" fmla="*/ 1060062 h 1800456"/>
              <a:gd name="connsiteX6" fmla="*/ 2150164 w 2889213"/>
              <a:gd name="connsiteY6" fmla="*/ 113773 h 1800456"/>
              <a:gd name="connsiteX7" fmla="*/ 1348782 w 2889213"/>
              <a:gd name="connsiteY7" fmla="*/ 0 h 1800456"/>
              <a:gd name="connsiteX8" fmla="*/ 1714668 w 2889213"/>
              <a:gd name="connsiteY8" fmla="*/ 204372 h 1800456"/>
              <a:gd name="connsiteX9" fmla="*/ 1866896 w 2889213"/>
              <a:gd name="connsiteY9" fmla="*/ 462766 h 1800456"/>
              <a:gd name="connsiteX10" fmla="*/ 1973469 w 2889213"/>
              <a:gd name="connsiteY10" fmla="*/ 669299 h 1800456"/>
              <a:gd name="connsiteX11" fmla="*/ 1866010 w 2889213"/>
              <a:gd name="connsiteY11" fmla="*/ 762998 h 1800456"/>
              <a:gd name="connsiteX12" fmla="*/ 2733769 w 2889213"/>
              <a:gd name="connsiteY12" fmla="*/ 1271909 h 1800456"/>
              <a:gd name="connsiteX13" fmla="*/ 2694623 w 2889213"/>
              <a:gd name="connsiteY13" fmla="*/ 1524483 h 1800456"/>
              <a:gd name="connsiteX14" fmla="*/ 2385869 w 2889213"/>
              <a:gd name="connsiteY14" fmla="*/ 1470403 h 1800456"/>
              <a:gd name="connsiteX15" fmla="*/ 2191986 w 2889213"/>
              <a:gd name="connsiteY15" fmla="*/ 1800407 h 1800456"/>
              <a:gd name="connsiteX16" fmla="*/ 2074819 w 2889213"/>
              <a:gd name="connsiteY16" fmla="*/ 1450562 h 1800456"/>
              <a:gd name="connsiteX17" fmla="*/ 1739085 w 2889213"/>
              <a:gd name="connsiteY17" fmla="*/ 1756177 h 1800456"/>
              <a:gd name="connsiteX18" fmla="*/ 1648664 w 2889213"/>
              <a:gd name="connsiteY18" fmla="*/ 1466917 h 1800456"/>
              <a:gd name="connsiteX19" fmla="*/ 1376671 w 2889213"/>
              <a:gd name="connsiteY19" fmla="*/ 1585086 h 1800456"/>
              <a:gd name="connsiteX20" fmla="*/ 1415819 w 2889213"/>
              <a:gd name="connsiteY20" fmla="*/ 1219713 h 1800456"/>
              <a:gd name="connsiteX21" fmla="*/ 665501 w 2889213"/>
              <a:gd name="connsiteY21" fmla="*/ 1160992 h 1800456"/>
              <a:gd name="connsiteX22" fmla="*/ 0 w 2889213"/>
              <a:gd name="connsiteY22" fmla="*/ 1010928 h 1800456"/>
              <a:gd name="connsiteX23" fmla="*/ 13050 w 2889213"/>
              <a:gd name="connsiteY23" fmla="*/ 169268 h 1800456"/>
              <a:gd name="connsiteX24" fmla="*/ 1348782 w 2889213"/>
              <a:gd name="connsiteY24" fmla="*/ 0 h 1800456"/>
              <a:gd name="connsiteX0" fmla="*/ 2150164 w 2889213"/>
              <a:gd name="connsiteY0" fmla="*/ 113773 h 1811599"/>
              <a:gd name="connsiteX1" fmla="*/ 2655476 w 2889213"/>
              <a:gd name="connsiteY1" fmla="*/ 469395 h 1811599"/>
              <a:gd name="connsiteX2" fmla="*/ 2828170 w 2889213"/>
              <a:gd name="connsiteY2" fmla="*/ 895281 h 1811599"/>
              <a:gd name="connsiteX3" fmla="*/ 2883834 w 2889213"/>
              <a:gd name="connsiteY3" fmla="*/ 1193615 h 1811599"/>
              <a:gd name="connsiteX4" fmla="*/ 2840612 w 2889213"/>
              <a:gd name="connsiteY4" fmla="*/ 1449135 h 1811599"/>
              <a:gd name="connsiteX5" fmla="*/ 2632493 w 2889213"/>
              <a:gd name="connsiteY5" fmla="*/ 1060062 h 1811599"/>
              <a:gd name="connsiteX6" fmla="*/ 2150164 w 2889213"/>
              <a:gd name="connsiteY6" fmla="*/ 113773 h 1811599"/>
              <a:gd name="connsiteX7" fmla="*/ 1348782 w 2889213"/>
              <a:gd name="connsiteY7" fmla="*/ 0 h 1811599"/>
              <a:gd name="connsiteX8" fmla="*/ 1714668 w 2889213"/>
              <a:gd name="connsiteY8" fmla="*/ 204372 h 1811599"/>
              <a:gd name="connsiteX9" fmla="*/ 1866896 w 2889213"/>
              <a:gd name="connsiteY9" fmla="*/ 462766 h 1811599"/>
              <a:gd name="connsiteX10" fmla="*/ 1973469 w 2889213"/>
              <a:gd name="connsiteY10" fmla="*/ 669299 h 1811599"/>
              <a:gd name="connsiteX11" fmla="*/ 1866010 w 2889213"/>
              <a:gd name="connsiteY11" fmla="*/ 762998 h 1811599"/>
              <a:gd name="connsiteX12" fmla="*/ 2733769 w 2889213"/>
              <a:gd name="connsiteY12" fmla="*/ 1271909 h 1811599"/>
              <a:gd name="connsiteX13" fmla="*/ 2694623 w 2889213"/>
              <a:gd name="connsiteY13" fmla="*/ 1524483 h 1811599"/>
              <a:gd name="connsiteX14" fmla="*/ 2385869 w 2889213"/>
              <a:gd name="connsiteY14" fmla="*/ 1470403 h 1811599"/>
              <a:gd name="connsiteX15" fmla="*/ 2214278 w 2889213"/>
              <a:gd name="connsiteY15" fmla="*/ 1811553 h 1811599"/>
              <a:gd name="connsiteX16" fmla="*/ 2074819 w 2889213"/>
              <a:gd name="connsiteY16" fmla="*/ 1450562 h 1811599"/>
              <a:gd name="connsiteX17" fmla="*/ 1739085 w 2889213"/>
              <a:gd name="connsiteY17" fmla="*/ 1756177 h 1811599"/>
              <a:gd name="connsiteX18" fmla="*/ 1648664 w 2889213"/>
              <a:gd name="connsiteY18" fmla="*/ 1466917 h 1811599"/>
              <a:gd name="connsiteX19" fmla="*/ 1376671 w 2889213"/>
              <a:gd name="connsiteY19" fmla="*/ 1585086 h 1811599"/>
              <a:gd name="connsiteX20" fmla="*/ 1415819 w 2889213"/>
              <a:gd name="connsiteY20" fmla="*/ 1219713 h 1811599"/>
              <a:gd name="connsiteX21" fmla="*/ 665501 w 2889213"/>
              <a:gd name="connsiteY21" fmla="*/ 1160992 h 1811599"/>
              <a:gd name="connsiteX22" fmla="*/ 0 w 2889213"/>
              <a:gd name="connsiteY22" fmla="*/ 1010928 h 1811599"/>
              <a:gd name="connsiteX23" fmla="*/ 13050 w 2889213"/>
              <a:gd name="connsiteY23" fmla="*/ 169268 h 1811599"/>
              <a:gd name="connsiteX24" fmla="*/ 1348782 w 2889213"/>
              <a:gd name="connsiteY24" fmla="*/ 0 h 1811599"/>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89213" h="1811553">
                <a:moveTo>
                  <a:pt x="2150164" y="113773"/>
                </a:moveTo>
                <a:lnTo>
                  <a:pt x="2655476" y="469395"/>
                </a:lnTo>
                <a:cubicBezTo>
                  <a:pt x="2724937" y="612627"/>
                  <a:pt x="2790110" y="774578"/>
                  <a:pt x="2828170" y="895281"/>
                </a:cubicBezTo>
                <a:cubicBezTo>
                  <a:pt x="2845006" y="1009922"/>
                  <a:pt x="2872906" y="1094971"/>
                  <a:pt x="2883834" y="1193615"/>
                </a:cubicBezTo>
                <a:cubicBezTo>
                  <a:pt x="2898597" y="1276508"/>
                  <a:pt x="2882583" y="1383685"/>
                  <a:pt x="2840612" y="1449135"/>
                </a:cubicBezTo>
                <a:cubicBezTo>
                  <a:pt x="2801112" y="1388173"/>
                  <a:pt x="2764708" y="1276910"/>
                  <a:pt x="2632493" y="1060062"/>
                </a:cubicBezTo>
                <a:cubicBezTo>
                  <a:pt x="2521003" y="837054"/>
                  <a:pt x="2268591" y="370791"/>
                  <a:pt x="2150164" y="113773"/>
                </a:cubicBezTo>
                <a:close/>
                <a:moveTo>
                  <a:pt x="1348782" y="0"/>
                </a:moveTo>
                <a:cubicBezTo>
                  <a:pt x="1445338" y="154432"/>
                  <a:pt x="1639668" y="165874"/>
                  <a:pt x="1714668" y="204372"/>
                </a:cubicBezTo>
                <a:cubicBezTo>
                  <a:pt x="1723722" y="285320"/>
                  <a:pt x="1831199" y="402612"/>
                  <a:pt x="1866896" y="462766"/>
                </a:cubicBezTo>
                <a:cubicBezTo>
                  <a:pt x="1913125" y="544588"/>
                  <a:pt x="1935949" y="596454"/>
                  <a:pt x="1973469" y="669299"/>
                </a:cubicBezTo>
                <a:cubicBezTo>
                  <a:pt x="1909251" y="682689"/>
                  <a:pt x="1863715" y="712895"/>
                  <a:pt x="1866010" y="762998"/>
                </a:cubicBezTo>
                <a:cubicBezTo>
                  <a:pt x="1884495" y="971782"/>
                  <a:pt x="2517373" y="1008755"/>
                  <a:pt x="2733769" y="1271909"/>
                </a:cubicBezTo>
                <a:cubicBezTo>
                  <a:pt x="2839248" y="1365427"/>
                  <a:pt x="2779441" y="1512521"/>
                  <a:pt x="2694623" y="1524483"/>
                </a:cubicBezTo>
                <a:cubicBezTo>
                  <a:pt x="2575007" y="1522308"/>
                  <a:pt x="2538107" y="1485627"/>
                  <a:pt x="2385869" y="1470403"/>
                </a:cubicBezTo>
                <a:cubicBezTo>
                  <a:pt x="2333676" y="1639614"/>
                  <a:pt x="2280982" y="1755416"/>
                  <a:pt x="2214278" y="1811553"/>
                </a:cubicBezTo>
                <a:cubicBezTo>
                  <a:pt x="2147576" y="1804531"/>
                  <a:pt x="2033271" y="1685187"/>
                  <a:pt x="2074819" y="1450562"/>
                </a:cubicBezTo>
                <a:cubicBezTo>
                  <a:pt x="1992109" y="1541380"/>
                  <a:pt x="1856720" y="1716561"/>
                  <a:pt x="1739085" y="1756177"/>
                </a:cubicBezTo>
                <a:cubicBezTo>
                  <a:pt x="1647742" y="1688758"/>
                  <a:pt x="1625791" y="1561162"/>
                  <a:pt x="1648664" y="1466917"/>
                </a:cubicBezTo>
                <a:cubicBezTo>
                  <a:pt x="1575908" y="1517602"/>
                  <a:pt x="1475987" y="1575732"/>
                  <a:pt x="1376671" y="1585086"/>
                </a:cubicBezTo>
                <a:cubicBezTo>
                  <a:pt x="1265755" y="1421973"/>
                  <a:pt x="1344050" y="1304532"/>
                  <a:pt x="1415819" y="1219713"/>
                </a:cubicBezTo>
                <a:cubicBezTo>
                  <a:pt x="1106992" y="1284958"/>
                  <a:pt x="922130" y="1226237"/>
                  <a:pt x="665501" y="1160992"/>
                </a:cubicBezTo>
                <a:cubicBezTo>
                  <a:pt x="467591" y="1128369"/>
                  <a:pt x="282729" y="1004403"/>
                  <a:pt x="0" y="1010928"/>
                </a:cubicBezTo>
                <a:lnTo>
                  <a:pt x="13050" y="169268"/>
                </a:lnTo>
                <a:cubicBezTo>
                  <a:pt x="722590" y="234513"/>
                  <a:pt x="1132701" y="28762"/>
                  <a:pt x="1348782" y="0"/>
                </a:cubicBez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50" name="Oval 49"/>
          <p:cNvSpPr/>
          <p:nvPr/>
        </p:nvSpPr>
        <p:spPr>
          <a:xfrm>
            <a:off x="5552318" y="1333354"/>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51" name="Oval 50"/>
          <p:cNvSpPr/>
          <p:nvPr/>
        </p:nvSpPr>
        <p:spPr>
          <a:xfrm>
            <a:off x="5552318" y="2478368"/>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52" name="Oval 51"/>
          <p:cNvSpPr/>
          <p:nvPr/>
        </p:nvSpPr>
        <p:spPr>
          <a:xfrm>
            <a:off x="5552318" y="3600527"/>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grpSp>
        <p:nvGrpSpPr>
          <p:cNvPr id="53" name="Group 52"/>
          <p:cNvGrpSpPr/>
          <p:nvPr/>
        </p:nvGrpSpPr>
        <p:grpSpPr>
          <a:xfrm>
            <a:off x="6454919" y="1220756"/>
            <a:ext cx="4896544" cy="716284"/>
            <a:chOff x="803640" y="3362835"/>
            <a:chExt cx="2059657" cy="537213"/>
          </a:xfrm>
        </p:grpSpPr>
        <p:sp>
          <p:nvSpPr>
            <p:cNvPr id="54" name="TextBox 53"/>
            <p:cNvSpPr txBox="1"/>
            <p:nvPr/>
          </p:nvSpPr>
          <p:spPr>
            <a:xfrm>
              <a:off x="803640" y="3646132"/>
              <a:ext cx="2059657" cy="253916"/>
            </a:xfrm>
            <a:prstGeom prst="rect">
              <a:avLst/>
            </a:prstGeom>
            <a:noFill/>
          </p:spPr>
          <p:txBody>
            <a:bodyPr wrap="square" rtlCol="0">
              <a:spAutoFit/>
            </a:bodyPr>
            <a:lstStyle/>
            <a:p>
              <a:r>
                <a:rPr lang="en-US" altLang="ko-KR" sz="1600" dirty="0" err="1">
                  <a:solidFill>
                    <a:schemeClr val="bg1">
                      <a:lumMod val="85000"/>
                      <a:lumOff val="15000"/>
                    </a:schemeClr>
                  </a:solidFill>
                  <a:cs typeface="Arial" pitchFamily="34" charset="0"/>
                </a:rPr>
                <a:t>Peserta</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Sidang</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berbagai</a:t>
              </a:r>
              <a:r>
                <a:rPr lang="en-US" altLang="ko-KR" sz="1600" dirty="0">
                  <a:solidFill>
                    <a:schemeClr val="bg1">
                      <a:lumMod val="85000"/>
                      <a:lumOff val="15000"/>
                    </a:schemeClr>
                  </a:solidFill>
                  <a:cs typeface="Arial" pitchFamily="34" charset="0"/>
                </a:rPr>
                <a:t> Prodi dan KK</a:t>
              </a:r>
              <a:endParaRPr lang="ko-KR" altLang="en-US" sz="1600" dirty="0">
                <a:solidFill>
                  <a:schemeClr val="bg1">
                    <a:lumMod val="85000"/>
                    <a:lumOff val="15000"/>
                  </a:schemeClr>
                </a:solidFill>
                <a:cs typeface="Arial" pitchFamily="34" charset="0"/>
              </a:endParaRPr>
            </a:p>
          </p:txBody>
        </p:sp>
        <p:sp>
          <p:nvSpPr>
            <p:cNvPr id="55" name="TextBox 54"/>
            <p:cNvSpPr txBox="1"/>
            <p:nvPr/>
          </p:nvSpPr>
          <p:spPr>
            <a:xfrm>
              <a:off x="803640" y="3362835"/>
              <a:ext cx="2059657" cy="284742"/>
            </a:xfrm>
            <a:prstGeom prst="rect">
              <a:avLst/>
            </a:prstGeom>
            <a:noFill/>
          </p:spPr>
          <p:txBody>
            <a:bodyPr wrap="square" rtlCol="0">
              <a:spAutoFit/>
            </a:bodyPr>
            <a:lstStyle/>
            <a:p>
              <a:r>
                <a:rPr lang="en-US" altLang="ko-KR" sz="1867" b="1" dirty="0" err="1">
                  <a:solidFill>
                    <a:schemeClr val="bg1">
                      <a:lumMod val="85000"/>
                      <a:lumOff val="15000"/>
                    </a:schemeClr>
                  </a:solidFill>
                  <a:cs typeface="Arial" pitchFamily="34" charset="0"/>
                </a:rPr>
                <a:t>Statistik</a:t>
              </a:r>
              <a:r>
                <a:rPr lang="en-US" altLang="ko-KR" sz="1867" b="1" dirty="0">
                  <a:solidFill>
                    <a:schemeClr val="bg1">
                      <a:lumMod val="85000"/>
                      <a:lumOff val="15000"/>
                    </a:schemeClr>
                  </a:solidFill>
                  <a:cs typeface="Arial" pitchFamily="34" charset="0"/>
                </a:rPr>
                <a:t> </a:t>
              </a:r>
              <a:r>
                <a:rPr lang="en-US" altLang="ko-KR" sz="1867" b="1" dirty="0" err="1">
                  <a:solidFill>
                    <a:schemeClr val="bg1">
                      <a:lumMod val="85000"/>
                      <a:lumOff val="15000"/>
                    </a:schemeClr>
                  </a:solidFill>
                  <a:cs typeface="Arial" pitchFamily="34" charset="0"/>
                </a:rPr>
                <a:t>Peserta</a:t>
              </a:r>
              <a:r>
                <a:rPr lang="en-US" altLang="ko-KR" sz="1867" b="1" dirty="0">
                  <a:solidFill>
                    <a:schemeClr val="bg1">
                      <a:lumMod val="85000"/>
                      <a:lumOff val="15000"/>
                    </a:schemeClr>
                  </a:solidFill>
                  <a:cs typeface="Arial" pitchFamily="34" charset="0"/>
                </a:rPr>
                <a:t> TA</a:t>
              </a:r>
              <a:endParaRPr lang="ko-KR" altLang="en-US" sz="1867" b="1" dirty="0">
                <a:solidFill>
                  <a:schemeClr val="bg1">
                    <a:lumMod val="85000"/>
                    <a:lumOff val="15000"/>
                  </a:schemeClr>
                </a:solidFill>
                <a:cs typeface="Arial" pitchFamily="34" charset="0"/>
              </a:endParaRPr>
            </a:p>
          </p:txBody>
        </p:sp>
      </p:grpSp>
      <p:grpSp>
        <p:nvGrpSpPr>
          <p:cNvPr id="56" name="Group 55"/>
          <p:cNvGrpSpPr/>
          <p:nvPr/>
        </p:nvGrpSpPr>
        <p:grpSpPr>
          <a:xfrm>
            <a:off x="6454919" y="2365771"/>
            <a:ext cx="4896544" cy="962504"/>
            <a:chOff x="803640" y="3362835"/>
            <a:chExt cx="2059657" cy="721878"/>
          </a:xfrm>
        </p:grpSpPr>
        <p:sp>
          <p:nvSpPr>
            <p:cNvPr id="57" name="TextBox 56"/>
            <p:cNvSpPr txBox="1"/>
            <p:nvPr/>
          </p:nvSpPr>
          <p:spPr>
            <a:xfrm>
              <a:off x="803640" y="3646132"/>
              <a:ext cx="2059657" cy="438581"/>
            </a:xfrm>
            <a:prstGeom prst="rect">
              <a:avLst/>
            </a:prstGeom>
            <a:noFill/>
          </p:spPr>
          <p:txBody>
            <a:bodyPr wrap="square" rtlCol="0">
              <a:spAutoFit/>
            </a:bodyPr>
            <a:lstStyle/>
            <a:p>
              <a:r>
                <a:rPr lang="en-US" altLang="ko-KR" sz="1600" dirty="0">
                  <a:solidFill>
                    <a:schemeClr val="bg1">
                      <a:lumMod val="85000"/>
                      <a:lumOff val="15000"/>
                    </a:schemeClr>
                  </a:solidFill>
                  <a:cs typeface="Arial" pitchFamily="34" charset="0"/>
                </a:rPr>
                <a:t>CLO dan Rubrik </a:t>
              </a:r>
              <a:r>
                <a:rPr lang="en-US" altLang="ko-KR" sz="1600" dirty="0" err="1">
                  <a:solidFill>
                    <a:schemeClr val="bg1">
                      <a:lumMod val="85000"/>
                      <a:lumOff val="15000"/>
                    </a:schemeClr>
                  </a:solidFill>
                  <a:cs typeface="Arial" pitchFamily="34" charset="0"/>
                </a:rPr>
                <a:t>Penilaian</a:t>
              </a:r>
              <a:br>
                <a:rPr lang="en-US" altLang="ko-KR" sz="1600" dirty="0">
                  <a:solidFill>
                    <a:schemeClr val="bg1">
                      <a:lumMod val="85000"/>
                      <a:lumOff val="15000"/>
                    </a:schemeClr>
                  </a:solidFill>
                  <a:cs typeface="Arial" pitchFamily="34" charset="0"/>
                </a:rPr>
              </a:br>
              <a:r>
                <a:rPr lang="en-US" altLang="ko-KR" sz="1600" dirty="0" err="1">
                  <a:solidFill>
                    <a:schemeClr val="bg1">
                      <a:lumMod val="85000"/>
                      <a:lumOff val="15000"/>
                    </a:schemeClr>
                  </a:solidFill>
                  <a:cs typeface="Arial" pitchFamily="34" charset="0"/>
                </a:rPr>
                <a:t>Bobot</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Penilaian</a:t>
              </a:r>
              <a:endParaRPr lang="ko-KR" altLang="en-US" sz="1600" dirty="0">
                <a:solidFill>
                  <a:schemeClr val="bg1">
                    <a:lumMod val="85000"/>
                    <a:lumOff val="15000"/>
                  </a:schemeClr>
                </a:solidFill>
                <a:cs typeface="Arial" pitchFamily="34" charset="0"/>
              </a:endParaRPr>
            </a:p>
          </p:txBody>
        </p:sp>
        <p:sp>
          <p:nvSpPr>
            <p:cNvPr id="58" name="TextBox 57"/>
            <p:cNvSpPr txBox="1"/>
            <p:nvPr/>
          </p:nvSpPr>
          <p:spPr>
            <a:xfrm>
              <a:off x="803640" y="3362835"/>
              <a:ext cx="2059657" cy="284742"/>
            </a:xfrm>
            <a:prstGeom prst="rect">
              <a:avLst/>
            </a:prstGeom>
            <a:noFill/>
          </p:spPr>
          <p:txBody>
            <a:bodyPr wrap="square" rtlCol="0">
              <a:spAutoFit/>
            </a:bodyPr>
            <a:lstStyle/>
            <a:p>
              <a:r>
                <a:rPr lang="en-US" altLang="ko-KR" sz="1867" b="1" dirty="0" err="1">
                  <a:solidFill>
                    <a:schemeClr val="bg1">
                      <a:lumMod val="85000"/>
                      <a:lumOff val="15000"/>
                    </a:schemeClr>
                  </a:solidFill>
                  <a:cs typeface="Arial" pitchFamily="34" charset="0"/>
                </a:rPr>
                <a:t>Penilaian</a:t>
              </a:r>
              <a:r>
                <a:rPr lang="en-US" altLang="ko-KR" sz="1867" b="1" dirty="0">
                  <a:solidFill>
                    <a:schemeClr val="bg1">
                      <a:lumMod val="85000"/>
                      <a:lumOff val="15000"/>
                    </a:schemeClr>
                  </a:solidFill>
                  <a:cs typeface="Arial" pitchFamily="34" charset="0"/>
                </a:rPr>
                <a:t> TA</a:t>
              </a:r>
              <a:endParaRPr lang="ko-KR" altLang="en-US" sz="1867" b="1" dirty="0">
                <a:solidFill>
                  <a:schemeClr val="bg1">
                    <a:lumMod val="85000"/>
                    <a:lumOff val="15000"/>
                  </a:schemeClr>
                </a:solidFill>
                <a:cs typeface="Arial" pitchFamily="34" charset="0"/>
              </a:endParaRPr>
            </a:p>
          </p:txBody>
        </p:sp>
      </p:grpSp>
      <p:grpSp>
        <p:nvGrpSpPr>
          <p:cNvPr id="59" name="Group 58"/>
          <p:cNvGrpSpPr/>
          <p:nvPr/>
        </p:nvGrpSpPr>
        <p:grpSpPr>
          <a:xfrm>
            <a:off x="6454919" y="3487929"/>
            <a:ext cx="4896544" cy="962504"/>
            <a:chOff x="803640" y="3362835"/>
            <a:chExt cx="2059657" cy="721878"/>
          </a:xfrm>
        </p:grpSpPr>
        <p:sp>
          <p:nvSpPr>
            <p:cNvPr id="60" name="TextBox 59"/>
            <p:cNvSpPr txBox="1"/>
            <p:nvPr/>
          </p:nvSpPr>
          <p:spPr>
            <a:xfrm>
              <a:off x="803640" y="3646132"/>
              <a:ext cx="2059657" cy="438581"/>
            </a:xfrm>
            <a:prstGeom prst="rect">
              <a:avLst/>
            </a:prstGeom>
            <a:noFill/>
          </p:spPr>
          <p:txBody>
            <a:bodyPr wrap="square" rtlCol="0">
              <a:spAutoFit/>
            </a:bodyPr>
            <a:lstStyle/>
            <a:p>
              <a:r>
                <a:rPr lang="en-US" altLang="ko-KR" sz="1600" dirty="0" err="1">
                  <a:solidFill>
                    <a:schemeClr val="bg1">
                      <a:lumMod val="85000"/>
                      <a:lumOff val="15000"/>
                    </a:schemeClr>
                  </a:solidFill>
                  <a:cs typeface="Arial" pitchFamily="34" charset="0"/>
                </a:rPr>
                <a:t>Prosedur</a:t>
              </a:r>
              <a:r>
                <a:rPr lang="en-US" altLang="ko-KR" sz="1600" dirty="0">
                  <a:solidFill>
                    <a:schemeClr val="bg1">
                      <a:lumMod val="85000"/>
                      <a:lumOff val="15000"/>
                    </a:schemeClr>
                  </a:solidFill>
                  <a:cs typeface="Arial" pitchFamily="34" charset="0"/>
                </a:rPr>
                <a:t> TA</a:t>
              </a:r>
              <a:br>
                <a:rPr lang="en-US" altLang="ko-KR" sz="1600" dirty="0">
                  <a:solidFill>
                    <a:schemeClr val="bg1">
                      <a:lumMod val="85000"/>
                      <a:lumOff val="15000"/>
                    </a:schemeClr>
                  </a:solidFill>
                  <a:cs typeface="Arial" pitchFamily="34" charset="0"/>
                </a:rPr>
              </a:br>
              <a:r>
                <a:rPr lang="en-US" altLang="ko-KR" sz="1600" dirty="0" err="1">
                  <a:solidFill>
                    <a:schemeClr val="bg1">
                      <a:lumMod val="85000"/>
                      <a:lumOff val="15000"/>
                    </a:schemeClr>
                  </a:solidFill>
                  <a:cs typeface="Arial" pitchFamily="34" charset="0"/>
                </a:rPr>
                <a:t>Prosedur</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Sidang</a:t>
              </a:r>
              <a:endParaRPr lang="ko-KR" altLang="en-US" sz="1600" dirty="0">
                <a:solidFill>
                  <a:schemeClr val="bg1">
                    <a:lumMod val="85000"/>
                    <a:lumOff val="15000"/>
                  </a:schemeClr>
                </a:solidFill>
                <a:cs typeface="Arial" pitchFamily="34" charset="0"/>
              </a:endParaRPr>
            </a:p>
          </p:txBody>
        </p:sp>
        <p:sp>
          <p:nvSpPr>
            <p:cNvPr id="61" name="TextBox 60"/>
            <p:cNvSpPr txBox="1"/>
            <p:nvPr/>
          </p:nvSpPr>
          <p:spPr>
            <a:xfrm>
              <a:off x="803640" y="3362835"/>
              <a:ext cx="2059657" cy="284742"/>
            </a:xfrm>
            <a:prstGeom prst="rect">
              <a:avLst/>
            </a:prstGeom>
            <a:noFill/>
          </p:spPr>
          <p:txBody>
            <a:bodyPr wrap="square" rtlCol="0">
              <a:spAutoFit/>
            </a:bodyPr>
            <a:lstStyle/>
            <a:p>
              <a:r>
                <a:rPr lang="en-US" altLang="ko-KR" sz="1867" b="1" dirty="0" err="1">
                  <a:solidFill>
                    <a:schemeClr val="bg1">
                      <a:lumMod val="85000"/>
                      <a:lumOff val="15000"/>
                    </a:schemeClr>
                  </a:solidFill>
                  <a:cs typeface="Arial" pitchFamily="34" charset="0"/>
                </a:rPr>
                <a:t>Aturan</a:t>
              </a:r>
              <a:r>
                <a:rPr lang="en-US" altLang="ko-KR" sz="1867" b="1" dirty="0">
                  <a:solidFill>
                    <a:schemeClr val="bg1">
                      <a:lumMod val="85000"/>
                      <a:lumOff val="15000"/>
                    </a:schemeClr>
                  </a:solidFill>
                  <a:cs typeface="Arial" pitchFamily="34" charset="0"/>
                </a:rPr>
                <a:t> TA dan </a:t>
              </a:r>
              <a:r>
                <a:rPr lang="en-US" altLang="ko-KR" sz="1867" b="1" dirty="0" err="1">
                  <a:solidFill>
                    <a:schemeClr val="bg1">
                      <a:lumMod val="85000"/>
                      <a:lumOff val="15000"/>
                    </a:schemeClr>
                  </a:solidFill>
                  <a:cs typeface="Arial" pitchFamily="34" charset="0"/>
                </a:rPr>
                <a:t>Sidang</a:t>
              </a:r>
              <a:endParaRPr lang="ko-KR" altLang="en-US" sz="1867" b="1" dirty="0">
                <a:solidFill>
                  <a:schemeClr val="bg1">
                    <a:lumMod val="85000"/>
                    <a:lumOff val="15000"/>
                  </a:schemeClr>
                </a:solidFill>
                <a:cs typeface="Arial" pitchFamily="34" charset="0"/>
              </a:endParaRPr>
            </a:p>
          </p:txBody>
        </p:sp>
      </p:grpSp>
      <p:sp>
        <p:nvSpPr>
          <p:cNvPr id="64" name="TextBox 63"/>
          <p:cNvSpPr txBox="1"/>
          <p:nvPr/>
        </p:nvSpPr>
        <p:spPr>
          <a:xfrm>
            <a:off x="5507779" y="3676793"/>
            <a:ext cx="857163" cy="584775"/>
          </a:xfrm>
          <a:prstGeom prst="rect">
            <a:avLst/>
          </a:prstGeom>
          <a:noFill/>
        </p:spPr>
        <p:txBody>
          <a:bodyPr wrap="square" rtlCol="0">
            <a:spAutoFit/>
          </a:bodyPr>
          <a:lstStyle/>
          <a:p>
            <a:pPr algn="ctr"/>
            <a:r>
              <a:rPr lang="en-US" altLang="ko-KR" sz="3200" b="1" dirty="0">
                <a:solidFill>
                  <a:schemeClr val="bg1">
                    <a:lumMod val="85000"/>
                    <a:lumOff val="15000"/>
                  </a:schemeClr>
                </a:solidFill>
                <a:cs typeface="Arial" pitchFamily="34" charset="0"/>
              </a:rPr>
              <a:t>03</a:t>
            </a:r>
            <a:endParaRPr lang="ko-KR" altLang="en-US" sz="3200" b="1" dirty="0">
              <a:solidFill>
                <a:schemeClr val="bg1">
                  <a:lumMod val="85000"/>
                  <a:lumOff val="15000"/>
                </a:schemeClr>
              </a:solidFill>
              <a:cs typeface="Arial" pitchFamily="34" charset="0"/>
            </a:endParaRPr>
          </a:p>
        </p:txBody>
      </p:sp>
      <p:grpSp>
        <p:nvGrpSpPr>
          <p:cNvPr id="65" name="Group 64"/>
          <p:cNvGrpSpPr/>
          <p:nvPr/>
        </p:nvGrpSpPr>
        <p:grpSpPr>
          <a:xfrm>
            <a:off x="6454919" y="4621513"/>
            <a:ext cx="4896544" cy="962504"/>
            <a:chOff x="803640" y="3362835"/>
            <a:chExt cx="2059657" cy="721878"/>
          </a:xfrm>
        </p:grpSpPr>
        <p:sp>
          <p:nvSpPr>
            <p:cNvPr id="66" name="TextBox 65"/>
            <p:cNvSpPr txBox="1"/>
            <p:nvPr/>
          </p:nvSpPr>
          <p:spPr>
            <a:xfrm>
              <a:off x="803640" y="3646132"/>
              <a:ext cx="2059657" cy="438581"/>
            </a:xfrm>
            <a:prstGeom prst="rect">
              <a:avLst/>
            </a:prstGeom>
            <a:noFill/>
          </p:spPr>
          <p:txBody>
            <a:bodyPr wrap="square" rtlCol="0">
              <a:spAutoFit/>
            </a:bodyPr>
            <a:lstStyle/>
            <a:p>
              <a:r>
                <a:rPr lang="en-US" altLang="ko-KR" sz="1600" dirty="0" err="1">
                  <a:solidFill>
                    <a:schemeClr val="bg1">
                      <a:lumMod val="85000"/>
                      <a:lumOff val="15000"/>
                    </a:schemeClr>
                  </a:solidFill>
                  <a:cs typeface="Arial" pitchFamily="34" charset="0"/>
                </a:rPr>
                <a:t>Syarat</a:t>
              </a:r>
              <a:r>
                <a:rPr lang="en-US" altLang="ko-KR" sz="1600" dirty="0">
                  <a:solidFill>
                    <a:schemeClr val="bg1">
                      <a:lumMod val="85000"/>
                      <a:lumOff val="15000"/>
                    </a:schemeClr>
                  </a:solidFill>
                  <a:cs typeface="Arial" pitchFamily="34" charset="0"/>
                </a:rPr>
                <a:t> Cum Laude</a:t>
              </a:r>
              <a:br>
                <a:rPr lang="en-US" altLang="ko-KR" sz="1600" dirty="0">
                  <a:solidFill>
                    <a:schemeClr val="bg1">
                      <a:lumMod val="85000"/>
                      <a:lumOff val="15000"/>
                    </a:schemeClr>
                  </a:solidFill>
                  <a:cs typeface="Arial" pitchFamily="34" charset="0"/>
                </a:rPr>
              </a:br>
              <a:r>
                <a:rPr lang="en-US" altLang="ko-KR" sz="1600" dirty="0" err="1">
                  <a:solidFill>
                    <a:schemeClr val="bg1">
                      <a:lumMod val="85000"/>
                      <a:lumOff val="15000"/>
                    </a:schemeClr>
                  </a:solidFill>
                  <a:cs typeface="Arial" pitchFamily="34" charset="0"/>
                </a:rPr>
                <a:t>Mahasiswa</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potensi</a:t>
              </a:r>
              <a:r>
                <a:rPr lang="en-US" altLang="ko-KR" sz="1600" dirty="0">
                  <a:solidFill>
                    <a:schemeClr val="bg1">
                      <a:lumMod val="85000"/>
                      <a:lumOff val="15000"/>
                    </a:schemeClr>
                  </a:solidFill>
                  <a:cs typeface="Arial" pitchFamily="34" charset="0"/>
                </a:rPr>
                <a:t> </a:t>
              </a:r>
              <a:r>
                <a:rPr lang="en-US" altLang="ko-KR" sz="1600" dirty="0" err="1">
                  <a:solidFill>
                    <a:schemeClr val="bg1">
                      <a:lumMod val="85000"/>
                      <a:lumOff val="15000"/>
                    </a:schemeClr>
                  </a:solidFill>
                  <a:cs typeface="Arial" pitchFamily="34" charset="0"/>
                </a:rPr>
                <a:t>Cumlaude</a:t>
              </a:r>
              <a:endParaRPr lang="ko-KR" altLang="en-US" sz="1600" dirty="0">
                <a:solidFill>
                  <a:schemeClr val="bg1">
                    <a:lumMod val="85000"/>
                    <a:lumOff val="15000"/>
                  </a:schemeClr>
                </a:solidFill>
                <a:cs typeface="Arial" pitchFamily="34" charset="0"/>
              </a:endParaRPr>
            </a:p>
          </p:txBody>
        </p:sp>
        <p:sp>
          <p:nvSpPr>
            <p:cNvPr id="67" name="TextBox 66"/>
            <p:cNvSpPr txBox="1"/>
            <p:nvPr/>
          </p:nvSpPr>
          <p:spPr>
            <a:xfrm>
              <a:off x="803640" y="3362835"/>
              <a:ext cx="2059657" cy="284742"/>
            </a:xfrm>
            <a:prstGeom prst="rect">
              <a:avLst/>
            </a:prstGeom>
            <a:noFill/>
          </p:spPr>
          <p:txBody>
            <a:bodyPr wrap="square" rtlCol="0">
              <a:spAutoFit/>
            </a:bodyPr>
            <a:lstStyle/>
            <a:p>
              <a:r>
                <a:rPr lang="en-US" altLang="ko-KR" sz="1867" b="1" dirty="0" err="1">
                  <a:solidFill>
                    <a:schemeClr val="bg1">
                      <a:lumMod val="85000"/>
                      <a:lumOff val="15000"/>
                    </a:schemeClr>
                  </a:solidFill>
                  <a:cs typeface="Arial" pitchFamily="34" charset="0"/>
                </a:rPr>
                <a:t>Predikat</a:t>
              </a:r>
              <a:r>
                <a:rPr lang="en-US" altLang="ko-KR" sz="1867" b="1" dirty="0">
                  <a:solidFill>
                    <a:schemeClr val="bg1">
                      <a:lumMod val="85000"/>
                      <a:lumOff val="15000"/>
                    </a:schemeClr>
                  </a:solidFill>
                  <a:cs typeface="Arial" pitchFamily="34" charset="0"/>
                </a:rPr>
                <a:t> </a:t>
              </a:r>
              <a:r>
                <a:rPr lang="en-US" altLang="ko-KR" sz="1867" b="1" dirty="0" err="1">
                  <a:solidFill>
                    <a:schemeClr val="bg1">
                      <a:lumMod val="85000"/>
                      <a:lumOff val="15000"/>
                    </a:schemeClr>
                  </a:solidFill>
                  <a:cs typeface="Arial" pitchFamily="34" charset="0"/>
                </a:rPr>
                <a:t>CumLaude</a:t>
              </a:r>
              <a:endParaRPr lang="ko-KR" altLang="en-US" sz="1867" b="1" dirty="0">
                <a:solidFill>
                  <a:schemeClr val="bg1">
                    <a:lumMod val="85000"/>
                    <a:lumOff val="15000"/>
                  </a:schemeClr>
                </a:solidFill>
                <a:cs typeface="Arial" pitchFamily="34" charset="0"/>
              </a:endParaRPr>
            </a:p>
          </p:txBody>
        </p:sp>
      </p:grpSp>
      <p:sp>
        <p:nvSpPr>
          <p:cNvPr id="68" name="Oval 67"/>
          <p:cNvSpPr/>
          <p:nvPr/>
        </p:nvSpPr>
        <p:spPr>
          <a:xfrm>
            <a:off x="5552318" y="4734114"/>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ko-KR" altLang="en-US" sz="2400">
              <a:solidFill>
                <a:schemeClr val="bg1">
                  <a:lumMod val="85000"/>
                  <a:lumOff val="15000"/>
                </a:schemeClr>
              </a:solidFill>
            </a:endParaRPr>
          </a:p>
        </p:txBody>
      </p:sp>
      <p:sp>
        <p:nvSpPr>
          <p:cNvPr id="69" name="TextBox 68"/>
          <p:cNvSpPr txBox="1"/>
          <p:nvPr/>
        </p:nvSpPr>
        <p:spPr>
          <a:xfrm>
            <a:off x="5507779" y="4810380"/>
            <a:ext cx="857163" cy="584775"/>
          </a:xfrm>
          <a:prstGeom prst="rect">
            <a:avLst/>
          </a:prstGeom>
          <a:noFill/>
        </p:spPr>
        <p:txBody>
          <a:bodyPr wrap="square" rtlCol="0">
            <a:spAutoFit/>
          </a:bodyPr>
          <a:lstStyle/>
          <a:p>
            <a:pPr algn="ctr"/>
            <a:r>
              <a:rPr lang="en-US" altLang="ko-KR" sz="3200" b="1" dirty="0">
                <a:solidFill>
                  <a:schemeClr val="bg1">
                    <a:lumMod val="85000"/>
                    <a:lumOff val="15000"/>
                  </a:schemeClr>
                </a:solidFill>
                <a:cs typeface="Arial" pitchFamily="34" charset="0"/>
              </a:rPr>
              <a:t>04</a:t>
            </a:r>
            <a:endParaRPr lang="ko-KR" altLang="en-US" sz="3200" b="1" dirty="0">
              <a:solidFill>
                <a:schemeClr val="bg1">
                  <a:lumMod val="85000"/>
                  <a:lumOff val="15000"/>
                </a:schemeClr>
              </a:solidFill>
              <a:cs typeface="Arial" pitchFamily="34" charset="0"/>
            </a:endParaRPr>
          </a:p>
        </p:txBody>
      </p:sp>
      <p:sp>
        <p:nvSpPr>
          <p:cNvPr id="73" name="TextBox 72">
            <a:extLst>
              <a:ext uri="{FF2B5EF4-FFF2-40B4-BE49-F238E27FC236}">
                <a16:creationId xmlns:a16="http://schemas.microsoft.com/office/drawing/2014/main" id="{59C8A7FD-71EE-4C61-85C5-2E58C6FB7607}"/>
              </a:ext>
            </a:extLst>
          </p:cNvPr>
          <p:cNvSpPr txBox="1"/>
          <p:nvPr/>
        </p:nvSpPr>
        <p:spPr>
          <a:xfrm>
            <a:off x="5507779" y="1432067"/>
            <a:ext cx="857163" cy="584775"/>
          </a:xfrm>
          <a:prstGeom prst="rect">
            <a:avLst/>
          </a:prstGeom>
          <a:noFill/>
        </p:spPr>
        <p:txBody>
          <a:bodyPr wrap="square" rtlCol="0">
            <a:spAutoFit/>
          </a:bodyPr>
          <a:lstStyle/>
          <a:p>
            <a:pPr algn="ctr"/>
            <a:r>
              <a:rPr lang="en-US" altLang="ko-KR" sz="3200" b="1" dirty="0">
                <a:solidFill>
                  <a:schemeClr val="bg1">
                    <a:lumMod val="85000"/>
                    <a:lumOff val="15000"/>
                  </a:schemeClr>
                </a:solidFill>
                <a:cs typeface="Arial" pitchFamily="34" charset="0"/>
              </a:rPr>
              <a:t>01</a:t>
            </a:r>
            <a:endParaRPr lang="ko-KR" altLang="en-US" sz="3200" b="1" dirty="0">
              <a:solidFill>
                <a:schemeClr val="bg1">
                  <a:lumMod val="85000"/>
                  <a:lumOff val="15000"/>
                </a:schemeClr>
              </a:solidFill>
              <a:cs typeface="Arial" pitchFamily="34" charset="0"/>
            </a:endParaRPr>
          </a:p>
        </p:txBody>
      </p:sp>
      <p:sp>
        <p:nvSpPr>
          <p:cNvPr id="74" name="TextBox 73">
            <a:extLst>
              <a:ext uri="{FF2B5EF4-FFF2-40B4-BE49-F238E27FC236}">
                <a16:creationId xmlns:a16="http://schemas.microsoft.com/office/drawing/2014/main" id="{C0A18383-2EDE-4192-A8DF-A0095DFA9BDF}"/>
              </a:ext>
            </a:extLst>
          </p:cNvPr>
          <p:cNvSpPr txBox="1"/>
          <p:nvPr/>
        </p:nvSpPr>
        <p:spPr>
          <a:xfrm>
            <a:off x="5463240" y="2543617"/>
            <a:ext cx="857163" cy="584775"/>
          </a:xfrm>
          <a:prstGeom prst="rect">
            <a:avLst/>
          </a:prstGeom>
          <a:noFill/>
        </p:spPr>
        <p:txBody>
          <a:bodyPr wrap="square" rtlCol="0">
            <a:spAutoFit/>
          </a:bodyPr>
          <a:lstStyle/>
          <a:p>
            <a:pPr algn="ctr"/>
            <a:r>
              <a:rPr lang="en-US" altLang="ko-KR" sz="3200" b="1" dirty="0">
                <a:solidFill>
                  <a:schemeClr val="bg1">
                    <a:lumMod val="85000"/>
                    <a:lumOff val="15000"/>
                  </a:schemeClr>
                </a:solidFill>
                <a:cs typeface="Arial" pitchFamily="34" charset="0"/>
              </a:rPr>
              <a:t>02</a:t>
            </a:r>
            <a:endParaRPr lang="ko-KR" altLang="en-US" sz="3200" b="1" dirty="0">
              <a:solidFill>
                <a:schemeClr val="bg1">
                  <a:lumMod val="85000"/>
                  <a:lumOff val="15000"/>
                </a:schemeClr>
              </a:solidFill>
              <a:cs typeface="Arial" pitchFamily="34" charset="0"/>
            </a:endParaRPr>
          </a:p>
        </p:txBody>
      </p:sp>
    </p:spTree>
    <p:extLst>
      <p:ext uri="{BB962C8B-B14F-4D97-AF65-F5344CB8AC3E}">
        <p14:creationId xmlns:p14="http://schemas.microsoft.com/office/powerpoint/2010/main" val="1739033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508" cy="6858000"/>
          </a:xfrm>
          <a:prstGeom prst="rect">
            <a:avLst/>
          </a:prstGeom>
        </p:spPr>
      </p:pic>
      <p:sp>
        <p:nvSpPr>
          <p:cNvPr id="4" name="TextBox 3"/>
          <p:cNvSpPr txBox="1"/>
          <p:nvPr/>
        </p:nvSpPr>
        <p:spPr>
          <a:xfrm rot="19853037">
            <a:off x="4006413" y="3391907"/>
            <a:ext cx="6529395" cy="523220"/>
          </a:xfrm>
          <a:prstGeom prst="rect">
            <a:avLst/>
          </a:prstGeom>
          <a:noFill/>
        </p:spPr>
        <p:txBody>
          <a:bodyPr wrap="square" rtlCol="0">
            <a:spAutoFit/>
          </a:bodyPr>
          <a:lstStyle/>
          <a:p>
            <a:r>
              <a:rPr lang="id-ID" sz="2800" b="1" dirty="0">
                <a:solidFill>
                  <a:srgbClr val="FFFF00"/>
                </a:solidFill>
              </a:rPr>
              <a:t>Juara Lomba Minimal Tingkat Nasional</a:t>
            </a:r>
          </a:p>
        </p:txBody>
      </p:sp>
      <p:sp>
        <p:nvSpPr>
          <p:cNvPr id="5" name="TextBox 4"/>
          <p:cNvSpPr txBox="1"/>
          <p:nvPr/>
        </p:nvSpPr>
        <p:spPr>
          <a:xfrm>
            <a:off x="4982520" y="218201"/>
            <a:ext cx="2619010" cy="461665"/>
          </a:xfrm>
          <a:prstGeom prst="rect">
            <a:avLst/>
          </a:prstGeom>
          <a:noFill/>
        </p:spPr>
        <p:txBody>
          <a:bodyPr wrap="square" rtlCol="0">
            <a:spAutoFit/>
          </a:bodyPr>
          <a:lstStyle/>
          <a:p>
            <a:pPr algn="ctr"/>
            <a:r>
              <a:rPr lang="id-ID" sz="2400" dirty="0">
                <a:solidFill>
                  <a:srgbClr val="FFFF00"/>
                </a:solidFill>
              </a:rPr>
              <a:t>Pilih Salah Satu</a:t>
            </a:r>
          </a:p>
        </p:txBody>
      </p:sp>
    </p:spTree>
    <p:extLst>
      <p:ext uri="{BB962C8B-B14F-4D97-AF65-F5344CB8AC3E}">
        <p14:creationId xmlns:p14="http://schemas.microsoft.com/office/powerpoint/2010/main" val="1503342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27" y="2683099"/>
            <a:ext cx="8596668" cy="1320800"/>
          </a:xfrm>
        </p:spPr>
        <p:txBody>
          <a:bodyPr>
            <a:normAutofit/>
          </a:bodyPr>
          <a:lstStyle/>
          <a:p>
            <a:pPr algn="ctr"/>
            <a:r>
              <a:rPr lang="id-ID" sz="6000" dirty="0"/>
              <a:t>JADWAL SIDANG</a:t>
            </a:r>
          </a:p>
        </p:txBody>
      </p:sp>
    </p:spTree>
    <p:extLst>
      <p:ext uri="{BB962C8B-B14F-4D97-AF65-F5344CB8AC3E}">
        <p14:creationId xmlns:p14="http://schemas.microsoft.com/office/powerpoint/2010/main" val="2060056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4422" y="457200"/>
            <a:ext cx="5065073" cy="612588"/>
          </a:xfrm>
        </p:spPr>
        <p:txBody>
          <a:bodyPr>
            <a:noAutofit/>
          </a:bodyPr>
          <a:lstStyle/>
          <a:p>
            <a:r>
              <a:rPr lang="en-US" sz="4800" dirty="0"/>
              <a:t>GELOMBANG 1</a:t>
            </a:r>
          </a:p>
        </p:txBody>
      </p:sp>
      <p:graphicFrame>
        <p:nvGraphicFramePr>
          <p:cNvPr id="4" name="Table 3"/>
          <p:cNvGraphicFramePr>
            <a:graphicFrameLocks noGrp="1"/>
          </p:cNvGraphicFramePr>
          <p:nvPr>
            <p:extLst>
              <p:ext uri="{D42A27DB-BD31-4B8C-83A1-F6EECF244321}">
                <p14:modId xmlns:p14="http://schemas.microsoft.com/office/powerpoint/2010/main" val="1490561721"/>
              </p:ext>
            </p:extLst>
          </p:nvPr>
        </p:nvGraphicFramePr>
        <p:xfrm>
          <a:off x="645458" y="1647513"/>
          <a:ext cx="10327341" cy="2286000"/>
        </p:xfrm>
        <a:graphic>
          <a:graphicData uri="http://schemas.openxmlformats.org/drawingml/2006/table">
            <a:tbl>
              <a:tblPr firstRow="1" bandRow="1">
                <a:tableStyleId>{5C22544A-7EE6-4342-B048-85BDC9FD1C3A}</a:tableStyleId>
              </a:tblPr>
              <a:tblGrid>
                <a:gridCol w="3731613">
                  <a:extLst>
                    <a:ext uri="{9D8B030D-6E8A-4147-A177-3AD203B41FA5}">
                      <a16:colId xmlns:a16="http://schemas.microsoft.com/office/drawing/2014/main" val="20000"/>
                    </a:ext>
                  </a:extLst>
                </a:gridCol>
                <a:gridCol w="6595728">
                  <a:extLst>
                    <a:ext uri="{9D8B030D-6E8A-4147-A177-3AD203B41FA5}">
                      <a16:colId xmlns:a16="http://schemas.microsoft.com/office/drawing/2014/main" val="20001"/>
                    </a:ext>
                  </a:extLst>
                </a:gridCol>
              </a:tblGrid>
              <a:tr h="370840">
                <a:tc>
                  <a:txBody>
                    <a:bodyPr/>
                    <a:lstStyle/>
                    <a:p>
                      <a:pPr algn="ctr"/>
                      <a:r>
                        <a:rPr lang="en-US" sz="2400" dirty="0"/>
                        <a:t>TANGGAL</a:t>
                      </a:r>
                    </a:p>
                  </a:txBody>
                  <a:tcPr/>
                </a:tc>
                <a:tc>
                  <a:txBody>
                    <a:bodyPr/>
                    <a:lstStyle/>
                    <a:p>
                      <a:pPr algn="ctr"/>
                      <a:r>
                        <a:rPr lang="en-US" sz="2400" dirty="0"/>
                        <a:t>AKTIVITAS</a:t>
                      </a:r>
                    </a:p>
                  </a:txBody>
                  <a:tcPr/>
                </a:tc>
                <a:extLst>
                  <a:ext uri="{0D108BD9-81ED-4DB2-BD59-A6C34878D82A}">
                    <a16:rowId xmlns:a16="http://schemas.microsoft.com/office/drawing/2014/main" val="10000"/>
                  </a:ext>
                </a:extLst>
              </a:tr>
              <a:tr h="370840">
                <a:tc>
                  <a:txBody>
                    <a:bodyPr/>
                    <a:lstStyle/>
                    <a:p>
                      <a:r>
                        <a:rPr lang="en-US" sz="2400" dirty="0"/>
                        <a:t>27 - 28 April 2020</a:t>
                      </a:r>
                    </a:p>
                  </a:txBody>
                  <a:tcPr/>
                </a:tc>
                <a:tc>
                  <a:txBody>
                    <a:bodyPr/>
                    <a:lstStyle/>
                    <a:p>
                      <a:r>
                        <a:rPr lang="en-US" sz="2400" dirty="0" err="1"/>
                        <a:t>Pendaftaran</a:t>
                      </a:r>
                      <a:r>
                        <a:rPr lang="en-US" sz="2400" dirty="0"/>
                        <a:t> </a:t>
                      </a:r>
                      <a:r>
                        <a:rPr lang="en-US" sz="2400" dirty="0" err="1"/>
                        <a:t>Sidang</a:t>
                      </a:r>
                      <a:endParaRPr lang="en-US" sz="2400" dirty="0"/>
                    </a:p>
                  </a:txBody>
                  <a:tcPr/>
                </a:tc>
                <a:extLst>
                  <a:ext uri="{0D108BD9-81ED-4DB2-BD59-A6C34878D82A}">
                    <a16:rowId xmlns:a16="http://schemas.microsoft.com/office/drawing/2014/main" val="10001"/>
                  </a:ext>
                </a:extLst>
              </a:tr>
              <a:tr h="370840">
                <a:tc>
                  <a:txBody>
                    <a:bodyPr/>
                    <a:lstStyle/>
                    <a:p>
                      <a:r>
                        <a:rPr lang="en-US" sz="2400" dirty="0"/>
                        <a:t>4 – 13 </a:t>
                      </a:r>
                      <a:r>
                        <a:rPr lang="id-ID" sz="2400" dirty="0"/>
                        <a:t>Mei </a:t>
                      </a:r>
                      <a:r>
                        <a:rPr lang="en-US" sz="2400" dirty="0"/>
                        <a:t>2020</a:t>
                      </a:r>
                    </a:p>
                  </a:txBody>
                  <a:tcPr/>
                </a:tc>
                <a:tc>
                  <a:txBody>
                    <a:bodyPr/>
                    <a:lstStyle/>
                    <a:p>
                      <a:r>
                        <a:rPr lang="en-US" sz="2400" dirty="0" err="1"/>
                        <a:t>Pelaksanaan</a:t>
                      </a:r>
                      <a:r>
                        <a:rPr lang="en-US" sz="2400" dirty="0"/>
                        <a:t> </a:t>
                      </a:r>
                      <a:r>
                        <a:rPr lang="en-US" sz="2400" dirty="0" err="1"/>
                        <a:t>Sidang</a:t>
                      </a:r>
                      <a:endParaRPr lang="en-US" sz="2400" dirty="0"/>
                    </a:p>
                  </a:txBody>
                  <a:tcPr/>
                </a:tc>
                <a:extLst>
                  <a:ext uri="{0D108BD9-81ED-4DB2-BD59-A6C34878D82A}">
                    <a16:rowId xmlns:a16="http://schemas.microsoft.com/office/drawing/2014/main" val="10002"/>
                  </a:ext>
                </a:extLst>
              </a:tr>
              <a:tr h="185420">
                <a:tc>
                  <a:txBody>
                    <a:bodyPr/>
                    <a:lstStyle/>
                    <a:p>
                      <a:r>
                        <a:rPr lang="en-US" sz="2400" dirty="0"/>
                        <a:t>12 </a:t>
                      </a:r>
                      <a:r>
                        <a:rPr lang="en-US" sz="2400" dirty="0" err="1"/>
                        <a:t>Juni</a:t>
                      </a:r>
                      <a:r>
                        <a:rPr lang="en-US" sz="2400" dirty="0"/>
                        <a:t> 2020</a:t>
                      </a:r>
                    </a:p>
                  </a:txBody>
                  <a:tcPr/>
                </a:tc>
                <a:tc>
                  <a:txBody>
                    <a:bodyPr/>
                    <a:lstStyle/>
                    <a:p>
                      <a:r>
                        <a:rPr lang="en-US" sz="2400" dirty="0" err="1"/>
                        <a:t>Pengumpulan</a:t>
                      </a:r>
                      <a:r>
                        <a:rPr lang="en-US" sz="2400" dirty="0"/>
                        <a:t> </a:t>
                      </a:r>
                      <a:r>
                        <a:rPr lang="en-US" sz="2400" dirty="0" err="1"/>
                        <a:t>terakhir</a:t>
                      </a:r>
                      <a:r>
                        <a:rPr lang="en-US" sz="2400" dirty="0"/>
                        <a:t> </a:t>
                      </a:r>
                      <a:r>
                        <a:rPr lang="en-US" sz="2400" dirty="0" err="1"/>
                        <a:t>syarat</a:t>
                      </a:r>
                      <a:r>
                        <a:rPr lang="en-US" sz="2400" baseline="0" dirty="0"/>
                        <a:t> </a:t>
                      </a:r>
                      <a:r>
                        <a:rPr lang="en-US" sz="2400" baseline="0" dirty="0" err="1"/>
                        <a:t>sidang</a:t>
                      </a:r>
                      <a:r>
                        <a:rPr lang="en-US" sz="2400" baseline="0" dirty="0"/>
                        <a:t> </a:t>
                      </a:r>
                      <a:r>
                        <a:rPr lang="id-ID" sz="2400" baseline="0" dirty="0"/>
                        <a:t>yudisium</a:t>
                      </a:r>
                      <a:endParaRPr lang="en-US" sz="2400" dirty="0"/>
                    </a:p>
                  </a:txBody>
                  <a:tcPr/>
                </a:tc>
                <a:extLst>
                  <a:ext uri="{0D108BD9-81ED-4DB2-BD59-A6C34878D82A}">
                    <a16:rowId xmlns:a16="http://schemas.microsoft.com/office/drawing/2014/main" val="10003"/>
                  </a:ext>
                </a:extLst>
              </a:tr>
              <a:tr h="185420">
                <a:tc>
                  <a:txBody>
                    <a:bodyPr/>
                    <a:lstStyle/>
                    <a:p>
                      <a:r>
                        <a:rPr lang="en-US" sz="2400" dirty="0"/>
                        <a:t>19 </a:t>
                      </a:r>
                      <a:r>
                        <a:rPr lang="en-US" sz="2400" dirty="0" err="1"/>
                        <a:t>Juni</a:t>
                      </a:r>
                      <a:r>
                        <a:rPr lang="en-US" sz="2400" dirty="0"/>
                        <a:t> 2020</a:t>
                      </a:r>
                    </a:p>
                  </a:txBody>
                  <a:tcPr/>
                </a:tc>
                <a:tc>
                  <a:txBody>
                    <a:bodyPr/>
                    <a:lstStyle/>
                    <a:p>
                      <a:r>
                        <a:rPr lang="en-US" sz="2400" dirty="0" err="1"/>
                        <a:t>Sidang</a:t>
                      </a:r>
                      <a:r>
                        <a:rPr lang="en-US" sz="2400" dirty="0"/>
                        <a:t> </a:t>
                      </a:r>
                      <a:r>
                        <a:rPr lang="id-ID" sz="2400" dirty="0"/>
                        <a:t>Yudisium</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58462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4422" y="457200"/>
            <a:ext cx="5065073" cy="612588"/>
          </a:xfrm>
        </p:spPr>
        <p:txBody>
          <a:bodyPr>
            <a:noAutofit/>
          </a:bodyPr>
          <a:lstStyle/>
          <a:p>
            <a:r>
              <a:rPr lang="en-US" sz="4800" dirty="0"/>
              <a:t>GELOMBANG 2</a:t>
            </a:r>
          </a:p>
        </p:txBody>
      </p:sp>
      <p:graphicFrame>
        <p:nvGraphicFramePr>
          <p:cNvPr id="4" name="Table 3"/>
          <p:cNvGraphicFramePr>
            <a:graphicFrameLocks noGrp="1"/>
          </p:cNvGraphicFramePr>
          <p:nvPr>
            <p:extLst>
              <p:ext uri="{D42A27DB-BD31-4B8C-83A1-F6EECF244321}">
                <p14:modId xmlns:p14="http://schemas.microsoft.com/office/powerpoint/2010/main" val="2572602860"/>
              </p:ext>
            </p:extLst>
          </p:nvPr>
        </p:nvGraphicFramePr>
        <p:xfrm>
          <a:off x="605118" y="1647513"/>
          <a:ext cx="10972800" cy="2286000"/>
        </p:xfrm>
        <a:graphic>
          <a:graphicData uri="http://schemas.openxmlformats.org/drawingml/2006/table">
            <a:tbl>
              <a:tblPr firstRow="1" bandRow="1">
                <a:tableStyleId>{5C22544A-7EE6-4342-B048-85BDC9FD1C3A}</a:tableStyleId>
              </a:tblPr>
              <a:tblGrid>
                <a:gridCol w="4473639">
                  <a:extLst>
                    <a:ext uri="{9D8B030D-6E8A-4147-A177-3AD203B41FA5}">
                      <a16:colId xmlns:a16="http://schemas.microsoft.com/office/drawing/2014/main" val="20000"/>
                    </a:ext>
                  </a:extLst>
                </a:gridCol>
                <a:gridCol w="6499161">
                  <a:extLst>
                    <a:ext uri="{9D8B030D-6E8A-4147-A177-3AD203B41FA5}">
                      <a16:colId xmlns:a16="http://schemas.microsoft.com/office/drawing/2014/main" val="20001"/>
                    </a:ext>
                  </a:extLst>
                </a:gridCol>
              </a:tblGrid>
              <a:tr h="370840">
                <a:tc>
                  <a:txBody>
                    <a:bodyPr/>
                    <a:lstStyle/>
                    <a:p>
                      <a:pPr algn="ctr"/>
                      <a:r>
                        <a:rPr lang="en-US" sz="2400" dirty="0"/>
                        <a:t>TANGGAL</a:t>
                      </a:r>
                    </a:p>
                  </a:txBody>
                  <a:tcPr/>
                </a:tc>
                <a:tc>
                  <a:txBody>
                    <a:bodyPr/>
                    <a:lstStyle/>
                    <a:p>
                      <a:pPr algn="ctr"/>
                      <a:r>
                        <a:rPr lang="en-US" sz="2400" dirty="0"/>
                        <a:t>AKTIVITAS</a:t>
                      </a:r>
                    </a:p>
                  </a:txBody>
                  <a:tcPr/>
                </a:tc>
                <a:extLst>
                  <a:ext uri="{0D108BD9-81ED-4DB2-BD59-A6C34878D82A}">
                    <a16:rowId xmlns:a16="http://schemas.microsoft.com/office/drawing/2014/main" val="10000"/>
                  </a:ext>
                </a:extLst>
              </a:tr>
              <a:tr h="370840">
                <a:tc>
                  <a:txBody>
                    <a:bodyPr/>
                    <a:lstStyle/>
                    <a:p>
                      <a:r>
                        <a:rPr lang="en-US" sz="2400" dirty="0"/>
                        <a:t>3 – 5 </a:t>
                      </a:r>
                      <a:r>
                        <a:rPr lang="en-US" sz="2400" dirty="0" err="1"/>
                        <a:t>Juni</a:t>
                      </a:r>
                      <a:r>
                        <a:rPr lang="en-US" sz="2400" baseline="0" dirty="0"/>
                        <a:t> 2020</a:t>
                      </a:r>
                      <a:endParaRPr lang="en-US" sz="2400" dirty="0"/>
                    </a:p>
                  </a:txBody>
                  <a:tcPr/>
                </a:tc>
                <a:tc>
                  <a:txBody>
                    <a:bodyPr/>
                    <a:lstStyle/>
                    <a:p>
                      <a:r>
                        <a:rPr lang="en-US" sz="2400" dirty="0" err="1"/>
                        <a:t>Pendaftaran</a:t>
                      </a:r>
                      <a:r>
                        <a:rPr lang="en-US" sz="2400" dirty="0"/>
                        <a:t> </a:t>
                      </a:r>
                      <a:r>
                        <a:rPr lang="en-US" sz="2400" dirty="0" err="1"/>
                        <a:t>Sidang</a:t>
                      </a:r>
                      <a:endParaRPr lang="en-US" sz="2400" dirty="0"/>
                    </a:p>
                  </a:txBody>
                  <a:tcPr/>
                </a:tc>
                <a:extLst>
                  <a:ext uri="{0D108BD9-81ED-4DB2-BD59-A6C34878D82A}">
                    <a16:rowId xmlns:a16="http://schemas.microsoft.com/office/drawing/2014/main" val="10001"/>
                  </a:ext>
                </a:extLst>
              </a:tr>
              <a:tr h="370840">
                <a:tc>
                  <a:txBody>
                    <a:bodyPr/>
                    <a:lstStyle/>
                    <a:p>
                      <a:r>
                        <a:rPr lang="en-US" sz="2400" dirty="0"/>
                        <a:t>15 –</a:t>
                      </a:r>
                      <a:r>
                        <a:rPr lang="en-US" sz="2400" baseline="0" dirty="0"/>
                        <a:t> 26 </a:t>
                      </a:r>
                      <a:r>
                        <a:rPr lang="en-US" sz="2400" baseline="0" dirty="0" err="1"/>
                        <a:t>Juni</a:t>
                      </a:r>
                      <a:r>
                        <a:rPr lang="en-US" sz="2400" baseline="0" dirty="0"/>
                        <a:t> 2020</a:t>
                      </a:r>
                      <a:endParaRPr lang="en-US" sz="2400" dirty="0"/>
                    </a:p>
                  </a:txBody>
                  <a:tcPr/>
                </a:tc>
                <a:tc>
                  <a:txBody>
                    <a:bodyPr/>
                    <a:lstStyle/>
                    <a:p>
                      <a:r>
                        <a:rPr lang="en-US" sz="2400" dirty="0" err="1"/>
                        <a:t>Pelaksanaan</a:t>
                      </a:r>
                      <a:r>
                        <a:rPr lang="en-US" sz="2400" dirty="0"/>
                        <a:t> </a:t>
                      </a:r>
                      <a:r>
                        <a:rPr lang="en-US" sz="2400" dirty="0" err="1"/>
                        <a:t>Sidang</a:t>
                      </a:r>
                      <a:r>
                        <a:rPr lang="id-ID" sz="2400" dirty="0"/>
                        <a:t> </a:t>
                      </a:r>
                      <a:endParaRPr lang="en-US" sz="2400" dirty="0"/>
                    </a:p>
                  </a:txBody>
                  <a:tcPr/>
                </a:tc>
                <a:extLst>
                  <a:ext uri="{0D108BD9-81ED-4DB2-BD59-A6C34878D82A}">
                    <a16:rowId xmlns:a16="http://schemas.microsoft.com/office/drawing/2014/main" val="10002"/>
                  </a:ext>
                </a:extLst>
              </a:tr>
              <a:tr h="185420">
                <a:tc>
                  <a:txBody>
                    <a:bodyPr/>
                    <a:lstStyle/>
                    <a:p>
                      <a:r>
                        <a:rPr lang="en-US" sz="2400" dirty="0">
                          <a:solidFill>
                            <a:schemeClr val="tx1"/>
                          </a:solidFill>
                        </a:rPr>
                        <a:t>23 </a:t>
                      </a:r>
                      <a:r>
                        <a:rPr lang="en-US" sz="2400" dirty="0" err="1">
                          <a:solidFill>
                            <a:schemeClr val="tx1"/>
                          </a:solidFill>
                        </a:rPr>
                        <a:t>Juli</a:t>
                      </a:r>
                      <a:r>
                        <a:rPr lang="en-US" sz="2400" dirty="0">
                          <a:solidFill>
                            <a:schemeClr val="tx1"/>
                          </a:solidFill>
                        </a:rPr>
                        <a:t> 2020</a:t>
                      </a:r>
                    </a:p>
                  </a:txBody>
                  <a:tcPr/>
                </a:tc>
                <a:tc>
                  <a:txBody>
                    <a:bodyPr/>
                    <a:lstStyle/>
                    <a:p>
                      <a:r>
                        <a:rPr lang="en-US" sz="2400" dirty="0" err="1"/>
                        <a:t>Pengumpulan</a:t>
                      </a:r>
                      <a:r>
                        <a:rPr lang="en-US" sz="2400" dirty="0"/>
                        <a:t> </a:t>
                      </a:r>
                      <a:r>
                        <a:rPr lang="en-US" sz="2400" dirty="0" err="1"/>
                        <a:t>terakhir</a:t>
                      </a:r>
                      <a:r>
                        <a:rPr lang="en-US" sz="2400" dirty="0"/>
                        <a:t> </a:t>
                      </a:r>
                      <a:r>
                        <a:rPr lang="en-US" sz="2400" dirty="0" err="1"/>
                        <a:t>syarat</a:t>
                      </a:r>
                      <a:r>
                        <a:rPr lang="en-US" sz="2400" baseline="0" dirty="0"/>
                        <a:t> </a:t>
                      </a:r>
                      <a:r>
                        <a:rPr lang="en-US" sz="2400" baseline="0" dirty="0" err="1"/>
                        <a:t>sidang</a:t>
                      </a:r>
                      <a:r>
                        <a:rPr lang="en-US" sz="2400" baseline="0" dirty="0"/>
                        <a:t> </a:t>
                      </a:r>
                      <a:r>
                        <a:rPr lang="id-ID" sz="2400" baseline="0" dirty="0"/>
                        <a:t>yudisium</a:t>
                      </a:r>
                      <a:endParaRPr lang="en-US" sz="2400" dirty="0"/>
                    </a:p>
                  </a:txBody>
                  <a:tcPr/>
                </a:tc>
                <a:extLst>
                  <a:ext uri="{0D108BD9-81ED-4DB2-BD59-A6C34878D82A}">
                    <a16:rowId xmlns:a16="http://schemas.microsoft.com/office/drawing/2014/main" val="10003"/>
                  </a:ext>
                </a:extLst>
              </a:tr>
              <a:tr h="185420">
                <a:tc>
                  <a:txBody>
                    <a:bodyPr/>
                    <a:lstStyle/>
                    <a:p>
                      <a:r>
                        <a:rPr lang="en-US" sz="2400" dirty="0">
                          <a:solidFill>
                            <a:schemeClr val="tx1"/>
                          </a:solidFill>
                        </a:rPr>
                        <a:t>24 </a:t>
                      </a:r>
                      <a:r>
                        <a:rPr lang="en-US" sz="2400" dirty="0" err="1">
                          <a:solidFill>
                            <a:schemeClr val="tx1"/>
                          </a:solidFill>
                        </a:rPr>
                        <a:t>Juli</a:t>
                      </a:r>
                      <a:r>
                        <a:rPr lang="en-US" sz="2400" dirty="0">
                          <a:solidFill>
                            <a:schemeClr val="tx1"/>
                          </a:solidFill>
                        </a:rPr>
                        <a:t> 2020</a:t>
                      </a:r>
                    </a:p>
                  </a:txBody>
                  <a:tcPr/>
                </a:tc>
                <a:tc>
                  <a:txBody>
                    <a:bodyPr/>
                    <a:lstStyle/>
                    <a:p>
                      <a:r>
                        <a:rPr lang="en-US" sz="2400" dirty="0" err="1"/>
                        <a:t>Sidang</a:t>
                      </a:r>
                      <a:r>
                        <a:rPr lang="en-US" sz="2400" dirty="0"/>
                        <a:t> </a:t>
                      </a:r>
                      <a:r>
                        <a:rPr lang="id-ID" sz="2400" dirty="0"/>
                        <a:t>Yudisium</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03568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1009" y="354169"/>
            <a:ext cx="5065073" cy="612588"/>
          </a:xfrm>
        </p:spPr>
        <p:txBody>
          <a:bodyPr>
            <a:noAutofit/>
          </a:bodyPr>
          <a:lstStyle/>
          <a:p>
            <a:r>
              <a:rPr lang="en-US" sz="4800" dirty="0"/>
              <a:t>GELOMBANG 3</a:t>
            </a:r>
            <a:br>
              <a:rPr lang="id-ID" sz="4800" dirty="0"/>
            </a:br>
            <a:br>
              <a:rPr lang="id-ID" sz="4800" dirty="0"/>
            </a:b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3945889587"/>
              </p:ext>
            </p:extLst>
          </p:nvPr>
        </p:nvGraphicFramePr>
        <p:xfrm>
          <a:off x="578224" y="1647513"/>
          <a:ext cx="10806700" cy="2286000"/>
        </p:xfrm>
        <a:graphic>
          <a:graphicData uri="http://schemas.openxmlformats.org/drawingml/2006/table">
            <a:tbl>
              <a:tblPr firstRow="1" bandRow="1">
                <a:tableStyleId>{5C22544A-7EE6-4342-B048-85BDC9FD1C3A}</a:tableStyleId>
              </a:tblPr>
              <a:tblGrid>
                <a:gridCol w="3949115">
                  <a:extLst>
                    <a:ext uri="{9D8B030D-6E8A-4147-A177-3AD203B41FA5}">
                      <a16:colId xmlns:a16="http://schemas.microsoft.com/office/drawing/2014/main" val="20000"/>
                    </a:ext>
                  </a:extLst>
                </a:gridCol>
                <a:gridCol w="6857585">
                  <a:extLst>
                    <a:ext uri="{9D8B030D-6E8A-4147-A177-3AD203B41FA5}">
                      <a16:colId xmlns:a16="http://schemas.microsoft.com/office/drawing/2014/main" val="20001"/>
                    </a:ext>
                  </a:extLst>
                </a:gridCol>
              </a:tblGrid>
              <a:tr h="370840">
                <a:tc>
                  <a:txBody>
                    <a:bodyPr/>
                    <a:lstStyle/>
                    <a:p>
                      <a:pPr algn="ctr"/>
                      <a:r>
                        <a:rPr lang="en-US" sz="2400" dirty="0"/>
                        <a:t>TANGGAL</a:t>
                      </a:r>
                    </a:p>
                  </a:txBody>
                  <a:tcPr/>
                </a:tc>
                <a:tc>
                  <a:txBody>
                    <a:bodyPr/>
                    <a:lstStyle/>
                    <a:p>
                      <a:pPr algn="ctr"/>
                      <a:r>
                        <a:rPr lang="en-US" sz="2400" dirty="0"/>
                        <a:t>AKTIVITAS</a:t>
                      </a:r>
                    </a:p>
                  </a:txBody>
                  <a:tcPr/>
                </a:tc>
                <a:extLst>
                  <a:ext uri="{0D108BD9-81ED-4DB2-BD59-A6C34878D82A}">
                    <a16:rowId xmlns:a16="http://schemas.microsoft.com/office/drawing/2014/main" val="10000"/>
                  </a:ext>
                </a:extLst>
              </a:tr>
              <a:tr h="185420">
                <a:tc>
                  <a:txBody>
                    <a:bodyPr/>
                    <a:lstStyle/>
                    <a:p>
                      <a:r>
                        <a:rPr lang="en-US" sz="2400" dirty="0"/>
                        <a:t>29 – 30 </a:t>
                      </a:r>
                      <a:r>
                        <a:rPr lang="en-US" sz="2400" dirty="0" err="1"/>
                        <a:t>Juni</a:t>
                      </a:r>
                      <a:r>
                        <a:rPr lang="en-US" sz="2400" dirty="0"/>
                        <a:t> 2020</a:t>
                      </a:r>
                    </a:p>
                  </a:txBody>
                  <a:tcPr/>
                </a:tc>
                <a:tc>
                  <a:txBody>
                    <a:bodyPr/>
                    <a:lstStyle/>
                    <a:p>
                      <a:r>
                        <a:rPr lang="en-US" sz="2400" dirty="0" err="1"/>
                        <a:t>Pendaftaran</a:t>
                      </a:r>
                      <a:r>
                        <a:rPr lang="en-US" sz="2400" dirty="0"/>
                        <a:t> </a:t>
                      </a:r>
                      <a:r>
                        <a:rPr lang="en-US" sz="2400" dirty="0" err="1"/>
                        <a:t>Sidang</a:t>
                      </a:r>
                      <a:endParaRPr lang="id-ID" sz="2400" dirty="0"/>
                    </a:p>
                  </a:txBody>
                  <a:tcPr/>
                </a:tc>
                <a:extLst>
                  <a:ext uri="{0D108BD9-81ED-4DB2-BD59-A6C34878D82A}">
                    <a16:rowId xmlns:a16="http://schemas.microsoft.com/office/drawing/2014/main" val="10001"/>
                  </a:ext>
                </a:extLst>
              </a:tr>
              <a:tr h="185420">
                <a:tc>
                  <a:txBody>
                    <a:bodyPr/>
                    <a:lstStyle/>
                    <a:p>
                      <a:r>
                        <a:rPr lang="en-US" sz="2400" dirty="0"/>
                        <a:t>6 – 17 </a:t>
                      </a:r>
                      <a:r>
                        <a:rPr lang="en-US" sz="2400" dirty="0" err="1"/>
                        <a:t>Juli</a:t>
                      </a:r>
                      <a:r>
                        <a:rPr lang="en-US" sz="2400" dirty="0"/>
                        <a:t> 2020</a:t>
                      </a:r>
                    </a:p>
                  </a:txBody>
                  <a:tcPr/>
                </a:tc>
                <a:tc>
                  <a:txBody>
                    <a:bodyPr/>
                    <a:lstStyle/>
                    <a:p>
                      <a:r>
                        <a:rPr lang="en-US" sz="2400" dirty="0" err="1"/>
                        <a:t>Pelaksanaan</a:t>
                      </a:r>
                      <a:r>
                        <a:rPr lang="en-US" sz="2400" dirty="0"/>
                        <a:t> </a:t>
                      </a:r>
                      <a:r>
                        <a:rPr lang="en-US" sz="2400" dirty="0" err="1"/>
                        <a:t>Sidang</a:t>
                      </a:r>
                      <a:endParaRPr lang="en-US" sz="2400" dirty="0"/>
                    </a:p>
                  </a:txBody>
                  <a:tcPr/>
                </a:tc>
                <a:extLst>
                  <a:ext uri="{0D108BD9-81ED-4DB2-BD59-A6C34878D82A}">
                    <a16:rowId xmlns:a16="http://schemas.microsoft.com/office/drawing/2014/main" val="10002"/>
                  </a:ext>
                </a:extLst>
              </a:tr>
              <a:tr h="185420">
                <a:tc>
                  <a:txBody>
                    <a:bodyPr/>
                    <a:lstStyle/>
                    <a:p>
                      <a:r>
                        <a:rPr lang="en-US" sz="2400" dirty="0"/>
                        <a:t>23</a:t>
                      </a:r>
                      <a:r>
                        <a:rPr lang="id-ID" sz="2400" dirty="0"/>
                        <a:t> Juli 20</a:t>
                      </a:r>
                      <a:r>
                        <a:rPr lang="en-US" sz="2400" dirty="0"/>
                        <a:t>20</a:t>
                      </a:r>
                    </a:p>
                  </a:txBody>
                  <a:tcPr/>
                </a:tc>
                <a:tc>
                  <a:txBody>
                    <a:bodyPr/>
                    <a:lstStyle/>
                    <a:p>
                      <a:r>
                        <a:rPr lang="en-US" sz="2400" dirty="0" err="1"/>
                        <a:t>Pengumpulan</a:t>
                      </a:r>
                      <a:r>
                        <a:rPr lang="en-US" sz="2400" dirty="0"/>
                        <a:t> </a:t>
                      </a:r>
                      <a:r>
                        <a:rPr lang="en-US" sz="2400" dirty="0" err="1"/>
                        <a:t>terakhir</a:t>
                      </a:r>
                      <a:r>
                        <a:rPr lang="en-US" sz="2400" dirty="0"/>
                        <a:t> </a:t>
                      </a:r>
                      <a:r>
                        <a:rPr lang="en-US" sz="2400" dirty="0" err="1"/>
                        <a:t>syarat</a:t>
                      </a:r>
                      <a:r>
                        <a:rPr lang="en-US" sz="2400" baseline="0" dirty="0"/>
                        <a:t> </a:t>
                      </a:r>
                      <a:r>
                        <a:rPr lang="en-US" sz="2400" baseline="0" dirty="0" err="1"/>
                        <a:t>sidang</a:t>
                      </a:r>
                      <a:r>
                        <a:rPr lang="en-US" sz="2400" baseline="0" dirty="0"/>
                        <a:t> </a:t>
                      </a:r>
                      <a:r>
                        <a:rPr lang="id-ID" sz="2400" baseline="0" dirty="0"/>
                        <a:t>yudisium</a:t>
                      </a:r>
                      <a:endParaRPr lang="en-US" sz="2400" dirty="0"/>
                    </a:p>
                  </a:txBody>
                  <a:tcPr/>
                </a:tc>
                <a:extLst>
                  <a:ext uri="{0D108BD9-81ED-4DB2-BD59-A6C34878D82A}">
                    <a16:rowId xmlns:a16="http://schemas.microsoft.com/office/drawing/2014/main" val="10003"/>
                  </a:ext>
                </a:extLst>
              </a:tr>
              <a:tr h="185420">
                <a:tc>
                  <a:txBody>
                    <a:bodyPr/>
                    <a:lstStyle/>
                    <a:p>
                      <a:r>
                        <a:rPr lang="en-US" sz="2400" dirty="0"/>
                        <a:t>24</a:t>
                      </a:r>
                      <a:r>
                        <a:rPr lang="id-ID" sz="2400" dirty="0"/>
                        <a:t> Juli 20</a:t>
                      </a:r>
                      <a:r>
                        <a:rPr lang="en-US" sz="2400" dirty="0"/>
                        <a:t>20</a:t>
                      </a:r>
                    </a:p>
                  </a:txBody>
                  <a:tcPr/>
                </a:tc>
                <a:tc>
                  <a:txBody>
                    <a:bodyPr/>
                    <a:lstStyle/>
                    <a:p>
                      <a:r>
                        <a:rPr lang="en-US" sz="2400" dirty="0" err="1"/>
                        <a:t>Sidang</a:t>
                      </a:r>
                      <a:r>
                        <a:rPr lang="en-US" sz="2400" dirty="0"/>
                        <a:t> </a:t>
                      </a:r>
                      <a:r>
                        <a:rPr lang="id-ID" sz="2400" dirty="0"/>
                        <a:t>Yudisium</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6159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1009" y="354169"/>
            <a:ext cx="5065073" cy="612588"/>
          </a:xfrm>
        </p:spPr>
        <p:txBody>
          <a:bodyPr>
            <a:noAutofit/>
          </a:bodyPr>
          <a:lstStyle/>
          <a:p>
            <a:r>
              <a:rPr lang="en-US" sz="4800" dirty="0"/>
              <a:t>GELOMBANG 4</a:t>
            </a:r>
            <a:br>
              <a:rPr lang="id-ID" sz="4800" dirty="0"/>
            </a:br>
            <a:br>
              <a:rPr lang="id-ID" sz="4800" dirty="0"/>
            </a:b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42408754"/>
              </p:ext>
            </p:extLst>
          </p:nvPr>
        </p:nvGraphicFramePr>
        <p:xfrm>
          <a:off x="578224" y="1647513"/>
          <a:ext cx="10806700" cy="2286000"/>
        </p:xfrm>
        <a:graphic>
          <a:graphicData uri="http://schemas.openxmlformats.org/drawingml/2006/table">
            <a:tbl>
              <a:tblPr firstRow="1" bandRow="1">
                <a:tableStyleId>{5C22544A-7EE6-4342-B048-85BDC9FD1C3A}</a:tableStyleId>
              </a:tblPr>
              <a:tblGrid>
                <a:gridCol w="3949115">
                  <a:extLst>
                    <a:ext uri="{9D8B030D-6E8A-4147-A177-3AD203B41FA5}">
                      <a16:colId xmlns:a16="http://schemas.microsoft.com/office/drawing/2014/main" val="20000"/>
                    </a:ext>
                  </a:extLst>
                </a:gridCol>
                <a:gridCol w="6857585">
                  <a:extLst>
                    <a:ext uri="{9D8B030D-6E8A-4147-A177-3AD203B41FA5}">
                      <a16:colId xmlns:a16="http://schemas.microsoft.com/office/drawing/2014/main" val="20001"/>
                    </a:ext>
                  </a:extLst>
                </a:gridCol>
              </a:tblGrid>
              <a:tr h="370840">
                <a:tc>
                  <a:txBody>
                    <a:bodyPr/>
                    <a:lstStyle/>
                    <a:p>
                      <a:pPr algn="ctr"/>
                      <a:r>
                        <a:rPr lang="en-US" sz="2400" dirty="0"/>
                        <a:t>TANGGAL</a:t>
                      </a:r>
                    </a:p>
                  </a:txBody>
                  <a:tcPr/>
                </a:tc>
                <a:tc>
                  <a:txBody>
                    <a:bodyPr/>
                    <a:lstStyle/>
                    <a:p>
                      <a:pPr algn="ctr"/>
                      <a:r>
                        <a:rPr lang="en-US" sz="2400" dirty="0"/>
                        <a:t>AKTIVITAS</a:t>
                      </a:r>
                    </a:p>
                  </a:txBody>
                  <a:tcPr/>
                </a:tc>
                <a:extLst>
                  <a:ext uri="{0D108BD9-81ED-4DB2-BD59-A6C34878D82A}">
                    <a16:rowId xmlns:a16="http://schemas.microsoft.com/office/drawing/2014/main" val="10000"/>
                  </a:ext>
                </a:extLst>
              </a:tr>
              <a:tr h="185420">
                <a:tc>
                  <a:txBody>
                    <a:bodyPr/>
                    <a:lstStyle/>
                    <a:p>
                      <a:r>
                        <a:rPr lang="en-US" sz="2400" dirty="0"/>
                        <a:t>3 – 5 </a:t>
                      </a:r>
                      <a:r>
                        <a:rPr lang="en-US" sz="2400" dirty="0" err="1"/>
                        <a:t>Agustus</a:t>
                      </a:r>
                      <a:r>
                        <a:rPr lang="en-US" sz="2400" dirty="0"/>
                        <a:t> 2020</a:t>
                      </a:r>
                    </a:p>
                  </a:txBody>
                  <a:tcPr/>
                </a:tc>
                <a:tc>
                  <a:txBody>
                    <a:bodyPr/>
                    <a:lstStyle/>
                    <a:p>
                      <a:r>
                        <a:rPr lang="en-US" sz="2400" dirty="0" err="1"/>
                        <a:t>Pendaftaran</a:t>
                      </a:r>
                      <a:r>
                        <a:rPr lang="en-US" sz="2400" dirty="0"/>
                        <a:t> </a:t>
                      </a:r>
                      <a:r>
                        <a:rPr lang="en-US" sz="2400" dirty="0" err="1"/>
                        <a:t>Sidang</a:t>
                      </a:r>
                      <a:endParaRPr lang="id-ID" sz="2400" dirty="0"/>
                    </a:p>
                  </a:txBody>
                  <a:tcPr/>
                </a:tc>
                <a:extLst>
                  <a:ext uri="{0D108BD9-81ED-4DB2-BD59-A6C34878D82A}">
                    <a16:rowId xmlns:a16="http://schemas.microsoft.com/office/drawing/2014/main" val="10001"/>
                  </a:ext>
                </a:extLst>
              </a:tr>
              <a:tr h="185420">
                <a:tc>
                  <a:txBody>
                    <a:bodyPr/>
                    <a:lstStyle/>
                    <a:p>
                      <a:r>
                        <a:rPr lang="en-US" sz="2400" dirty="0"/>
                        <a:t>10</a:t>
                      </a:r>
                      <a:r>
                        <a:rPr lang="en-US" sz="2400" baseline="0" dirty="0"/>
                        <a:t> – 14 </a:t>
                      </a:r>
                      <a:r>
                        <a:rPr lang="en-US" sz="2400" dirty="0" err="1"/>
                        <a:t>Agustus</a:t>
                      </a:r>
                      <a:r>
                        <a:rPr lang="en-US" sz="2400" dirty="0"/>
                        <a:t> 2020</a:t>
                      </a:r>
                    </a:p>
                  </a:txBody>
                  <a:tcPr/>
                </a:tc>
                <a:tc>
                  <a:txBody>
                    <a:bodyPr/>
                    <a:lstStyle/>
                    <a:p>
                      <a:r>
                        <a:rPr lang="en-US" sz="2400" dirty="0" err="1"/>
                        <a:t>Pelaksanaan</a:t>
                      </a:r>
                      <a:r>
                        <a:rPr lang="en-US" sz="2400" dirty="0"/>
                        <a:t> </a:t>
                      </a:r>
                      <a:r>
                        <a:rPr lang="en-US" sz="2400" dirty="0" err="1"/>
                        <a:t>Sidang</a:t>
                      </a:r>
                      <a:endParaRPr lang="en-US" sz="2400" dirty="0"/>
                    </a:p>
                  </a:txBody>
                  <a:tcPr/>
                </a:tc>
                <a:extLst>
                  <a:ext uri="{0D108BD9-81ED-4DB2-BD59-A6C34878D82A}">
                    <a16:rowId xmlns:a16="http://schemas.microsoft.com/office/drawing/2014/main" val="10002"/>
                  </a:ext>
                </a:extLst>
              </a:tr>
              <a:tr h="185420">
                <a:tc>
                  <a:txBody>
                    <a:bodyPr/>
                    <a:lstStyle/>
                    <a:p>
                      <a:r>
                        <a:rPr lang="en-US" sz="2400" dirty="0"/>
                        <a:t>20 </a:t>
                      </a:r>
                      <a:r>
                        <a:rPr lang="en-US" sz="2400" dirty="0" err="1"/>
                        <a:t>Agustus</a:t>
                      </a:r>
                      <a:r>
                        <a:rPr lang="en-US" sz="2400" dirty="0"/>
                        <a:t> 2020</a:t>
                      </a:r>
                    </a:p>
                  </a:txBody>
                  <a:tcPr/>
                </a:tc>
                <a:tc>
                  <a:txBody>
                    <a:bodyPr/>
                    <a:lstStyle/>
                    <a:p>
                      <a:r>
                        <a:rPr lang="en-US" sz="2400" dirty="0" err="1"/>
                        <a:t>Pengumpulan</a:t>
                      </a:r>
                      <a:r>
                        <a:rPr lang="en-US" sz="2400" dirty="0"/>
                        <a:t> </a:t>
                      </a:r>
                      <a:r>
                        <a:rPr lang="en-US" sz="2400" dirty="0" err="1"/>
                        <a:t>terakhir</a:t>
                      </a:r>
                      <a:r>
                        <a:rPr lang="en-US" sz="2400" dirty="0"/>
                        <a:t> </a:t>
                      </a:r>
                      <a:r>
                        <a:rPr lang="en-US" sz="2400" dirty="0" err="1"/>
                        <a:t>syarat</a:t>
                      </a:r>
                      <a:r>
                        <a:rPr lang="en-US" sz="2400" baseline="0" dirty="0"/>
                        <a:t> </a:t>
                      </a:r>
                      <a:r>
                        <a:rPr lang="en-US" sz="2400" baseline="0" dirty="0" err="1"/>
                        <a:t>sidang</a:t>
                      </a:r>
                      <a:r>
                        <a:rPr lang="en-US" sz="2400" baseline="0" dirty="0"/>
                        <a:t> </a:t>
                      </a:r>
                      <a:r>
                        <a:rPr lang="id-ID" sz="2400" baseline="0" dirty="0"/>
                        <a:t>yudisium</a:t>
                      </a:r>
                      <a:endParaRPr lang="en-US" sz="2400" dirty="0"/>
                    </a:p>
                  </a:txBody>
                  <a:tcPr/>
                </a:tc>
                <a:extLst>
                  <a:ext uri="{0D108BD9-81ED-4DB2-BD59-A6C34878D82A}">
                    <a16:rowId xmlns:a16="http://schemas.microsoft.com/office/drawing/2014/main" val="10003"/>
                  </a:ext>
                </a:extLst>
              </a:tr>
              <a:tr h="185420">
                <a:tc>
                  <a:txBody>
                    <a:bodyPr/>
                    <a:lstStyle/>
                    <a:p>
                      <a:r>
                        <a:rPr lang="en-US" sz="2400" dirty="0"/>
                        <a:t>21 </a:t>
                      </a:r>
                      <a:r>
                        <a:rPr lang="en-US" sz="2400" dirty="0" err="1"/>
                        <a:t>Agustus</a:t>
                      </a:r>
                      <a:r>
                        <a:rPr lang="en-US" sz="2400" baseline="0" dirty="0"/>
                        <a:t> </a:t>
                      </a:r>
                      <a:r>
                        <a:rPr lang="id-ID" sz="2400" dirty="0"/>
                        <a:t>20</a:t>
                      </a:r>
                      <a:r>
                        <a:rPr lang="en-US" sz="2400" dirty="0"/>
                        <a:t>20</a:t>
                      </a:r>
                    </a:p>
                  </a:txBody>
                  <a:tcPr/>
                </a:tc>
                <a:tc>
                  <a:txBody>
                    <a:bodyPr/>
                    <a:lstStyle/>
                    <a:p>
                      <a:r>
                        <a:rPr lang="en-US" sz="2400" dirty="0" err="1"/>
                        <a:t>Sidang</a:t>
                      </a:r>
                      <a:r>
                        <a:rPr lang="en-US" sz="2400" dirty="0"/>
                        <a:t> </a:t>
                      </a:r>
                      <a:r>
                        <a:rPr lang="id-ID" sz="2400" dirty="0"/>
                        <a:t>Yudisium</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93607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a:t>Surat Keterangan Pendamping Ijazah</a:t>
            </a:r>
          </a:p>
        </p:txBody>
      </p:sp>
      <p:sp>
        <p:nvSpPr>
          <p:cNvPr id="3" name="Subtitle 2"/>
          <p:cNvSpPr>
            <a:spLocks noGrp="1"/>
          </p:cNvSpPr>
          <p:nvPr>
            <p:ph type="subTitle" idx="1"/>
          </p:nvPr>
        </p:nvSpPr>
        <p:spPr/>
        <p:txBody>
          <a:bodyPr>
            <a:normAutofit/>
          </a:bodyPr>
          <a:lstStyle/>
          <a:p>
            <a:pPr algn="ctr"/>
            <a:r>
              <a:rPr lang="id-ID" sz="6000" dirty="0"/>
              <a:t>SKPI</a:t>
            </a:r>
          </a:p>
        </p:txBody>
      </p:sp>
    </p:spTree>
    <p:extLst>
      <p:ext uri="{BB962C8B-B14F-4D97-AF65-F5344CB8AC3E}">
        <p14:creationId xmlns:p14="http://schemas.microsoft.com/office/powerpoint/2010/main" val="3346739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id-ID" dirty="0"/>
            </a:br>
            <a:r>
              <a:rPr lang="id-ID" dirty="0"/>
              <a:t>SKPI</a:t>
            </a:r>
          </a:p>
        </p:txBody>
      </p:sp>
      <p:sp>
        <p:nvSpPr>
          <p:cNvPr id="3" name="Content Placeholder 2"/>
          <p:cNvSpPr>
            <a:spLocks noGrp="1"/>
          </p:cNvSpPr>
          <p:nvPr>
            <p:ph idx="1"/>
          </p:nvPr>
        </p:nvSpPr>
        <p:spPr/>
        <p:txBody>
          <a:bodyPr>
            <a:normAutofit/>
          </a:bodyPr>
          <a:lstStyle/>
          <a:p>
            <a:r>
              <a:rPr lang="id-ID" sz="2400" dirty="0"/>
              <a:t>Penerbitan SKPI ini didasari oleh adanya tiga Permendikbud, yakni Permendikbud No. 73 Tahun 2013, Permendikbud No. 49 Tahun 2014, dan Permendikbud No. 81 Tahun 2014. </a:t>
            </a:r>
          </a:p>
          <a:p>
            <a:r>
              <a:rPr lang="id-ID" sz="2400" dirty="0"/>
              <a:t>Pemberlakuan SKPI ini mulai efektif  dilakukan pada tahun akademik 2014/2015 ini. Menurut Permendikbud No. 81 Tahun 2014</a:t>
            </a:r>
          </a:p>
        </p:txBody>
      </p:sp>
    </p:spTree>
    <p:extLst>
      <p:ext uri="{BB962C8B-B14F-4D97-AF65-F5344CB8AC3E}">
        <p14:creationId xmlns:p14="http://schemas.microsoft.com/office/powerpoint/2010/main" val="175796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31064"/>
            <a:ext cx="8596668" cy="1299335"/>
          </a:xfrm>
        </p:spPr>
        <p:txBody>
          <a:bodyPr/>
          <a:lstStyle/>
          <a:p>
            <a:br>
              <a:rPr lang="id-ID" dirty="0"/>
            </a:br>
            <a:r>
              <a:rPr lang="id-ID" dirty="0"/>
              <a:t>SKPI</a:t>
            </a:r>
          </a:p>
        </p:txBody>
      </p:sp>
      <p:sp>
        <p:nvSpPr>
          <p:cNvPr id="3" name="Content Placeholder 2"/>
          <p:cNvSpPr>
            <a:spLocks noGrp="1"/>
          </p:cNvSpPr>
          <p:nvPr>
            <p:ph idx="1"/>
          </p:nvPr>
        </p:nvSpPr>
        <p:spPr/>
        <p:txBody>
          <a:bodyPr/>
          <a:lstStyle/>
          <a:p>
            <a:r>
              <a:rPr lang="id-ID" dirty="0"/>
              <a:t>SKPI merupakan dokumen yang memuat informasi tentang pencapaian akademik atau kualifikasi dari lulusan pendidikan tinggi bergelar. </a:t>
            </a:r>
          </a:p>
          <a:p>
            <a:r>
              <a:rPr lang="id-ID" dirty="0"/>
              <a:t>SKPI ini juga dapat dikatakan sebagai "Rekam Jejak Mahasiswa dalam Perkuliahan".</a:t>
            </a:r>
          </a:p>
          <a:p>
            <a:r>
              <a:rPr lang="id-ID" dirty="0"/>
              <a:t> Pada SKPI  tercantum aktivitas prestasi dan penghargaan. SKPI. Bagi para lulusan manfaat SKPI adalah sebagai dokumen tambahan yang menyatakan kemampuan yang dimiliki, penjelasan yang objektif dari prestasi,  kompetensi dan sikap ataupun moral yang lebih mudah dimengerti oleh pihak pengguna dibandingkan dengan hanya membaca transkrip.</a:t>
            </a:r>
          </a:p>
          <a:p>
            <a:endParaRPr lang="id-ID" dirty="0"/>
          </a:p>
        </p:txBody>
      </p:sp>
    </p:spTree>
    <p:extLst>
      <p:ext uri="{BB962C8B-B14F-4D97-AF65-F5344CB8AC3E}">
        <p14:creationId xmlns:p14="http://schemas.microsoft.com/office/powerpoint/2010/main" val="2165247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a:t>Cum laude</a:t>
            </a:r>
          </a:p>
        </p:txBody>
      </p:sp>
      <p:sp>
        <p:nvSpPr>
          <p:cNvPr id="5" name="Subtitle 4"/>
          <p:cNvSpPr>
            <a:spLocks noGrp="1"/>
          </p:cNvSpPr>
          <p:nvPr>
            <p:ph type="subTitle" idx="1"/>
          </p:nvPr>
        </p:nvSpPr>
        <p:spPr/>
        <p:txBody>
          <a:bodyPr/>
          <a:lstStyle/>
          <a:p>
            <a:endParaRPr lang="id-ID"/>
          </a:p>
        </p:txBody>
      </p:sp>
    </p:spTree>
    <p:extLst>
      <p:ext uri="{BB962C8B-B14F-4D97-AF65-F5344CB8AC3E}">
        <p14:creationId xmlns:p14="http://schemas.microsoft.com/office/powerpoint/2010/main" val="71312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584" y="1772838"/>
            <a:ext cx="7772400" cy="1470025"/>
          </a:xfrm>
        </p:spPr>
        <p:txBody>
          <a:bodyPr>
            <a:normAutofit/>
          </a:bodyPr>
          <a:lstStyle/>
          <a:p>
            <a:pPr algn="ctr"/>
            <a:br>
              <a:rPr lang="en-US" dirty="0"/>
            </a:br>
            <a:r>
              <a:rPr lang="id-ID" dirty="0"/>
              <a:t>Peserta Tugas Akhir</a:t>
            </a:r>
            <a:endParaRPr lang="en-US" dirty="0"/>
          </a:p>
        </p:txBody>
      </p:sp>
      <p:sp>
        <p:nvSpPr>
          <p:cNvPr id="3" name="Subtitle 2"/>
          <p:cNvSpPr>
            <a:spLocks noGrp="1"/>
          </p:cNvSpPr>
          <p:nvPr>
            <p:ph type="subTitle" idx="1"/>
          </p:nvPr>
        </p:nvSpPr>
        <p:spPr/>
        <p:txBody>
          <a:bodyPr/>
          <a:lstStyle/>
          <a:p>
            <a:r>
              <a:rPr lang="id-ID" dirty="0"/>
              <a:t>Fakultas Rekayasa Industri</a:t>
            </a:r>
          </a:p>
          <a:p>
            <a:r>
              <a:rPr lang="id-ID" dirty="0"/>
              <a:t>Universitas Telkom</a:t>
            </a:r>
          </a:p>
          <a:p>
            <a:r>
              <a:rPr lang="id-ID" dirty="0"/>
              <a:t>2019/2020</a:t>
            </a:r>
            <a:endParaRPr lang="en-US" dirty="0"/>
          </a:p>
        </p:txBody>
      </p:sp>
      <p:sp>
        <p:nvSpPr>
          <p:cNvPr id="4" name="Slide Number Placeholder 3"/>
          <p:cNvSpPr>
            <a:spLocks noGrp="1"/>
          </p:cNvSpPr>
          <p:nvPr>
            <p:ph type="sldNum" sz="quarter" idx="12"/>
          </p:nvPr>
        </p:nvSpPr>
        <p:spPr/>
        <p:txBody>
          <a:bodyPr/>
          <a:lstStyle/>
          <a:p>
            <a:fld id="{25519027-4C44-4CA7-BC30-4DE2971EFFFA}"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179376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9927" y="244699"/>
            <a:ext cx="8234310" cy="369332"/>
          </a:xfrm>
          <a:prstGeom prst="rect">
            <a:avLst/>
          </a:prstGeom>
          <a:noFill/>
        </p:spPr>
        <p:txBody>
          <a:bodyPr wrap="square" rtlCol="0">
            <a:spAutoFit/>
          </a:bodyPr>
          <a:lstStyle/>
          <a:p>
            <a:pPr defTabSz="457200"/>
            <a:r>
              <a:rPr lang="id-ID" dirty="0">
                <a:solidFill>
                  <a:prstClr val="black"/>
                </a:solidFill>
              </a:rPr>
              <a:t>DAFTAR MAHASISWA YANG TERINDIKASI CUMLAUDE PRODI TEKNIK INDUSTRI</a:t>
            </a:r>
            <a:endParaRPr lang="en-US" dirty="0">
              <a:solidFill>
                <a:prstClr val="black"/>
              </a:solidFill>
            </a:endParaRPr>
          </a:p>
        </p:txBody>
      </p:sp>
      <p:pic>
        <p:nvPicPr>
          <p:cNvPr id="8" name="Picture 7"/>
          <p:cNvPicPr>
            <a:picLocks noChangeAspect="1"/>
          </p:cNvPicPr>
          <p:nvPr/>
        </p:nvPicPr>
        <p:blipFill>
          <a:blip r:embed="rId2"/>
          <a:stretch>
            <a:fillRect/>
          </a:stretch>
        </p:blipFill>
        <p:spPr>
          <a:xfrm>
            <a:off x="377704" y="956800"/>
            <a:ext cx="3631995" cy="5073188"/>
          </a:xfrm>
          <a:prstGeom prst="rect">
            <a:avLst/>
          </a:prstGeom>
        </p:spPr>
      </p:pic>
      <p:pic>
        <p:nvPicPr>
          <p:cNvPr id="9" name="Picture 8"/>
          <p:cNvPicPr>
            <a:picLocks noChangeAspect="1"/>
          </p:cNvPicPr>
          <p:nvPr/>
        </p:nvPicPr>
        <p:blipFill>
          <a:blip r:embed="rId3"/>
          <a:stretch>
            <a:fillRect/>
          </a:stretch>
        </p:blipFill>
        <p:spPr>
          <a:xfrm>
            <a:off x="4176971" y="973442"/>
            <a:ext cx="3631995" cy="5073188"/>
          </a:xfrm>
          <a:prstGeom prst="rect">
            <a:avLst/>
          </a:prstGeom>
        </p:spPr>
      </p:pic>
      <p:pic>
        <p:nvPicPr>
          <p:cNvPr id="10" name="Picture 9"/>
          <p:cNvPicPr>
            <a:picLocks noChangeAspect="1"/>
          </p:cNvPicPr>
          <p:nvPr/>
        </p:nvPicPr>
        <p:blipFill>
          <a:blip r:embed="rId4"/>
          <a:stretch>
            <a:fillRect/>
          </a:stretch>
        </p:blipFill>
        <p:spPr>
          <a:xfrm>
            <a:off x="7976238" y="956800"/>
            <a:ext cx="3631995" cy="5073188"/>
          </a:xfrm>
          <a:prstGeom prst="rect">
            <a:avLst/>
          </a:prstGeom>
        </p:spPr>
      </p:pic>
    </p:spTree>
    <p:extLst>
      <p:ext uri="{BB962C8B-B14F-4D97-AF65-F5344CB8AC3E}">
        <p14:creationId xmlns:p14="http://schemas.microsoft.com/office/powerpoint/2010/main" val="2834119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89927" y="244699"/>
            <a:ext cx="8234310" cy="369332"/>
          </a:xfrm>
          <a:prstGeom prst="rect">
            <a:avLst/>
          </a:prstGeom>
          <a:noFill/>
        </p:spPr>
        <p:txBody>
          <a:bodyPr wrap="square" rtlCol="0">
            <a:spAutoFit/>
          </a:bodyPr>
          <a:lstStyle/>
          <a:p>
            <a:pPr defTabSz="457200"/>
            <a:r>
              <a:rPr lang="id-ID" dirty="0">
                <a:solidFill>
                  <a:prstClr val="black"/>
                </a:solidFill>
              </a:rPr>
              <a:t>DAFTAR MAHASISWA YANG TERINDIKASI CUMLAUDE PRODI SISTEM INFORMASI</a:t>
            </a:r>
            <a:endParaRPr lang="en-US" dirty="0">
              <a:solidFill>
                <a:prstClr val="black"/>
              </a:solidFill>
            </a:endParaRPr>
          </a:p>
        </p:txBody>
      </p:sp>
      <p:pic>
        <p:nvPicPr>
          <p:cNvPr id="5" name="Picture 4"/>
          <p:cNvPicPr>
            <a:picLocks noChangeAspect="1"/>
          </p:cNvPicPr>
          <p:nvPr/>
        </p:nvPicPr>
        <p:blipFill>
          <a:blip r:embed="rId2"/>
          <a:stretch>
            <a:fillRect/>
          </a:stretch>
        </p:blipFill>
        <p:spPr>
          <a:xfrm>
            <a:off x="2659345" y="785097"/>
            <a:ext cx="3550560" cy="5725688"/>
          </a:xfrm>
          <a:prstGeom prst="rect">
            <a:avLst/>
          </a:prstGeom>
        </p:spPr>
      </p:pic>
    </p:spTree>
    <p:extLst>
      <p:ext uri="{BB962C8B-B14F-4D97-AF65-F5344CB8AC3E}">
        <p14:creationId xmlns:p14="http://schemas.microsoft.com/office/powerpoint/2010/main" val="2665211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5173" y="2743199"/>
            <a:ext cx="5506636" cy="830997"/>
          </a:xfrm>
          <a:prstGeom prst="rect">
            <a:avLst/>
          </a:prstGeom>
          <a:noFill/>
        </p:spPr>
        <p:txBody>
          <a:bodyPr wrap="none" rtlCol="0">
            <a:spAutoFit/>
          </a:bodyPr>
          <a:lstStyle/>
          <a:p>
            <a:r>
              <a:rPr lang="id-ID" sz="4800" dirty="0">
                <a:solidFill>
                  <a:srgbClr val="92D050"/>
                </a:solidFill>
                <a:latin typeface="Blackadder ITC" panose="04020505051007020D02" pitchFamily="82" charset="0"/>
              </a:rPr>
              <a:t>TERIMAKASIH</a:t>
            </a:r>
          </a:p>
        </p:txBody>
      </p:sp>
    </p:spTree>
    <p:extLst>
      <p:ext uri="{BB962C8B-B14F-4D97-AF65-F5344CB8AC3E}">
        <p14:creationId xmlns:p14="http://schemas.microsoft.com/office/powerpoint/2010/main" val="124638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Peserta Tugas Akhir</a:t>
            </a:r>
          </a:p>
        </p:txBody>
      </p:sp>
      <p:graphicFrame>
        <p:nvGraphicFramePr>
          <p:cNvPr id="3" name="Table 2"/>
          <p:cNvGraphicFramePr>
            <a:graphicFrameLocks noGrp="1"/>
          </p:cNvGraphicFramePr>
          <p:nvPr>
            <p:extLst>
              <p:ext uri="{D42A27DB-BD31-4B8C-83A1-F6EECF244321}">
                <p14:modId xmlns:p14="http://schemas.microsoft.com/office/powerpoint/2010/main" val="3134410547"/>
              </p:ext>
            </p:extLst>
          </p:nvPr>
        </p:nvGraphicFramePr>
        <p:xfrm>
          <a:off x="2227686" y="2386270"/>
          <a:ext cx="7135254" cy="2806703"/>
        </p:xfrm>
        <a:graphic>
          <a:graphicData uri="http://schemas.openxmlformats.org/drawingml/2006/table">
            <a:tbl>
              <a:tblPr firstRow="1" bandRow="1">
                <a:tableStyleId>{F5AB1C69-6EDB-4FF4-983F-18BD219EF322}</a:tableStyleId>
              </a:tblPr>
              <a:tblGrid>
                <a:gridCol w="2357192">
                  <a:extLst>
                    <a:ext uri="{9D8B030D-6E8A-4147-A177-3AD203B41FA5}">
                      <a16:colId xmlns:a16="http://schemas.microsoft.com/office/drawing/2014/main" val="20000"/>
                    </a:ext>
                  </a:extLst>
                </a:gridCol>
                <a:gridCol w="2399644">
                  <a:extLst>
                    <a:ext uri="{9D8B030D-6E8A-4147-A177-3AD203B41FA5}">
                      <a16:colId xmlns:a16="http://schemas.microsoft.com/office/drawing/2014/main" val="20001"/>
                    </a:ext>
                  </a:extLst>
                </a:gridCol>
                <a:gridCol w="2378418">
                  <a:extLst>
                    <a:ext uri="{9D8B030D-6E8A-4147-A177-3AD203B41FA5}">
                      <a16:colId xmlns:a16="http://schemas.microsoft.com/office/drawing/2014/main" val="20002"/>
                    </a:ext>
                  </a:extLst>
                </a:gridCol>
              </a:tblGrid>
              <a:tr h="587143">
                <a:tc>
                  <a:txBody>
                    <a:bodyPr/>
                    <a:lstStyle/>
                    <a:p>
                      <a:pPr algn="ctr"/>
                      <a:r>
                        <a:rPr lang="en-US" dirty="0"/>
                        <a:t>A</a:t>
                      </a:r>
                      <a:r>
                        <a:rPr lang="id-ID" dirty="0"/>
                        <a:t>NGKATAN</a:t>
                      </a:r>
                    </a:p>
                  </a:txBody>
                  <a:tcPr/>
                </a:tc>
                <a:tc>
                  <a:txBody>
                    <a:bodyPr/>
                    <a:lstStyle/>
                    <a:p>
                      <a:pPr algn="ctr"/>
                      <a:r>
                        <a:rPr lang="id-ID" dirty="0"/>
                        <a:t>PRODI TEKNIK INDUSTRI</a:t>
                      </a:r>
                    </a:p>
                  </a:txBody>
                  <a:tcPr/>
                </a:tc>
                <a:tc>
                  <a:txBody>
                    <a:bodyPr/>
                    <a:lstStyle/>
                    <a:p>
                      <a:pPr algn="ctr"/>
                      <a:r>
                        <a:rPr lang="id-ID" dirty="0"/>
                        <a:t>PRODI SISTEM INFORMASI</a:t>
                      </a:r>
                    </a:p>
                  </a:txBody>
                  <a:tcPr/>
                </a:tc>
                <a:extLst>
                  <a:ext uri="{0D108BD9-81ED-4DB2-BD59-A6C34878D82A}">
                    <a16:rowId xmlns:a16="http://schemas.microsoft.com/office/drawing/2014/main" val="10000"/>
                  </a:ext>
                </a:extLst>
              </a:tr>
              <a:tr h="426418">
                <a:tc>
                  <a:txBody>
                    <a:bodyPr/>
                    <a:lstStyle/>
                    <a:p>
                      <a:pPr algn="ctr"/>
                      <a:r>
                        <a:rPr lang="id-ID" dirty="0"/>
                        <a:t>2013</a:t>
                      </a:r>
                    </a:p>
                  </a:txBody>
                  <a:tcPr anchor="ctr"/>
                </a:tc>
                <a:tc>
                  <a:txBody>
                    <a:bodyPr/>
                    <a:lstStyle/>
                    <a:p>
                      <a:pPr algn="ctr"/>
                      <a:r>
                        <a:rPr lang="en-US" dirty="0"/>
                        <a:t>14</a:t>
                      </a:r>
                      <a:endParaRPr lang="id-ID" dirty="0"/>
                    </a:p>
                  </a:txBody>
                  <a:tcPr anchor="ctr"/>
                </a:tc>
                <a:tc>
                  <a:txBody>
                    <a:bodyPr/>
                    <a:lstStyle/>
                    <a:p>
                      <a:pPr algn="ctr"/>
                      <a:r>
                        <a:rPr lang="en-US" dirty="0"/>
                        <a:t>13</a:t>
                      </a:r>
                      <a:endParaRPr lang="id-ID" dirty="0"/>
                    </a:p>
                  </a:txBody>
                  <a:tcPr anchor="ctr"/>
                </a:tc>
                <a:extLst>
                  <a:ext uri="{0D108BD9-81ED-4DB2-BD59-A6C34878D82A}">
                    <a16:rowId xmlns:a16="http://schemas.microsoft.com/office/drawing/2014/main" val="10001"/>
                  </a:ext>
                </a:extLst>
              </a:tr>
              <a:tr h="426418">
                <a:tc>
                  <a:txBody>
                    <a:bodyPr/>
                    <a:lstStyle/>
                    <a:p>
                      <a:pPr algn="ctr"/>
                      <a:r>
                        <a:rPr lang="id-ID" dirty="0"/>
                        <a:t>2014</a:t>
                      </a:r>
                    </a:p>
                  </a:txBody>
                  <a:tcPr anchor="ctr"/>
                </a:tc>
                <a:tc>
                  <a:txBody>
                    <a:bodyPr/>
                    <a:lstStyle/>
                    <a:p>
                      <a:pPr algn="ctr"/>
                      <a:r>
                        <a:rPr lang="en-US" dirty="0"/>
                        <a:t>30</a:t>
                      </a:r>
                      <a:endParaRPr lang="id-ID" dirty="0"/>
                    </a:p>
                  </a:txBody>
                  <a:tcPr anchor="ctr"/>
                </a:tc>
                <a:tc>
                  <a:txBody>
                    <a:bodyPr/>
                    <a:lstStyle/>
                    <a:p>
                      <a:pPr algn="ctr"/>
                      <a:r>
                        <a:rPr lang="en-US" dirty="0"/>
                        <a:t>13</a:t>
                      </a:r>
                      <a:endParaRPr lang="id-ID" dirty="0"/>
                    </a:p>
                  </a:txBody>
                  <a:tcPr anchor="ctr"/>
                </a:tc>
                <a:extLst>
                  <a:ext uri="{0D108BD9-81ED-4DB2-BD59-A6C34878D82A}">
                    <a16:rowId xmlns:a16="http://schemas.microsoft.com/office/drawing/2014/main" val="10002"/>
                  </a:ext>
                </a:extLst>
              </a:tr>
              <a:tr h="490827">
                <a:tc>
                  <a:txBody>
                    <a:bodyPr/>
                    <a:lstStyle/>
                    <a:p>
                      <a:pPr algn="ctr"/>
                      <a:r>
                        <a:rPr lang="id-ID" dirty="0"/>
                        <a:t>2015</a:t>
                      </a:r>
                    </a:p>
                  </a:txBody>
                  <a:tcPr anchor="ctr"/>
                </a:tc>
                <a:tc>
                  <a:txBody>
                    <a:bodyPr/>
                    <a:lstStyle/>
                    <a:p>
                      <a:pPr algn="ctr"/>
                      <a:r>
                        <a:rPr lang="en-US" dirty="0"/>
                        <a:t>72</a:t>
                      </a:r>
                      <a:endParaRPr lang="id-ID" dirty="0"/>
                    </a:p>
                  </a:txBody>
                  <a:tcPr anchor="ctr"/>
                </a:tc>
                <a:tc>
                  <a:txBody>
                    <a:bodyPr/>
                    <a:lstStyle/>
                    <a:p>
                      <a:pPr algn="ctr"/>
                      <a:r>
                        <a:rPr lang="en-US" dirty="0"/>
                        <a:t>44</a:t>
                      </a:r>
                      <a:endParaRPr lang="id-ID" dirty="0"/>
                    </a:p>
                  </a:txBody>
                  <a:tcPr anchor="ctr"/>
                </a:tc>
                <a:extLst>
                  <a:ext uri="{0D108BD9-81ED-4DB2-BD59-A6C34878D82A}">
                    <a16:rowId xmlns:a16="http://schemas.microsoft.com/office/drawing/2014/main" val="10003"/>
                  </a:ext>
                </a:extLst>
              </a:tr>
              <a:tr h="327547">
                <a:tc>
                  <a:txBody>
                    <a:bodyPr/>
                    <a:lstStyle/>
                    <a:p>
                      <a:pPr algn="ctr"/>
                      <a:r>
                        <a:rPr lang="id-ID" dirty="0"/>
                        <a:t>2016</a:t>
                      </a:r>
                    </a:p>
                  </a:txBody>
                  <a:tcPr anchor="ctr"/>
                </a:tc>
                <a:tc>
                  <a:txBody>
                    <a:bodyPr/>
                    <a:lstStyle/>
                    <a:p>
                      <a:pPr algn="ctr"/>
                      <a:r>
                        <a:rPr lang="en-US" dirty="0"/>
                        <a:t>404</a:t>
                      </a:r>
                      <a:endParaRPr lang="id-ID" dirty="0"/>
                    </a:p>
                  </a:txBody>
                  <a:tcPr anchor="ctr"/>
                </a:tc>
                <a:tc>
                  <a:txBody>
                    <a:bodyPr/>
                    <a:lstStyle/>
                    <a:p>
                      <a:pPr algn="ctr"/>
                      <a:r>
                        <a:rPr lang="en-US" dirty="0"/>
                        <a:t>303</a:t>
                      </a:r>
                      <a:endParaRPr lang="id-ID" dirty="0"/>
                    </a:p>
                  </a:txBody>
                  <a:tcPr anchor="ctr"/>
                </a:tc>
                <a:extLst>
                  <a:ext uri="{0D108BD9-81ED-4DB2-BD59-A6C34878D82A}">
                    <a16:rowId xmlns:a16="http://schemas.microsoft.com/office/drawing/2014/main" val="10004"/>
                  </a:ext>
                </a:extLst>
              </a:tr>
              <a:tr h="327547">
                <a:tc>
                  <a:txBody>
                    <a:bodyPr/>
                    <a:lstStyle/>
                    <a:p>
                      <a:pPr algn="ctr"/>
                      <a:r>
                        <a:rPr lang="en-US" sz="2400" b="1" dirty="0"/>
                        <a:t>TOTAL</a:t>
                      </a:r>
                      <a:endParaRPr lang="id-ID" sz="2400" b="1" dirty="0"/>
                    </a:p>
                  </a:txBody>
                  <a:tcPr anchor="ctr"/>
                </a:tc>
                <a:tc>
                  <a:txBody>
                    <a:bodyPr/>
                    <a:lstStyle/>
                    <a:p>
                      <a:pPr algn="ctr"/>
                      <a:r>
                        <a:rPr lang="en-US" sz="2400" b="1" dirty="0"/>
                        <a:t>520</a:t>
                      </a:r>
                      <a:endParaRPr lang="id-ID" sz="2400" b="1" dirty="0"/>
                    </a:p>
                  </a:txBody>
                  <a:tcPr anchor="ctr"/>
                </a:tc>
                <a:tc>
                  <a:txBody>
                    <a:bodyPr/>
                    <a:lstStyle/>
                    <a:p>
                      <a:pPr algn="ctr"/>
                      <a:r>
                        <a:rPr lang="en-US" sz="2400" b="1" dirty="0"/>
                        <a:t>373</a:t>
                      </a:r>
                      <a:endParaRPr lang="id-ID" sz="2400" b="1"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8832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Peserta Tugas Akhir Angkatan 2016</a:t>
            </a:r>
          </a:p>
        </p:txBody>
      </p:sp>
      <p:graphicFrame>
        <p:nvGraphicFramePr>
          <p:cNvPr id="3" name="Table 2"/>
          <p:cNvGraphicFramePr>
            <a:graphicFrameLocks noGrp="1"/>
          </p:cNvGraphicFramePr>
          <p:nvPr>
            <p:extLst>
              <p:ext uri="{D42A27DB-BD31-4B8C-83A1-F6EECF244321}">
                <p14:modId xmlns:p14="http://schemas.microsoft.com/office/powerpoint/2010/main" val="1232367152"/>
              </p:ext>
            </p:extLst>
          </p:nvPr>
        </p:nvGraphicFramePr>
        <p:xfrm>
          <a:off x="1774422" y="2145419"/>
          <a:ext cx="8128000" cy="17526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algn="ctr"/>
                      <a:r>
                        <a:rPr lang="id-ID" dirty="0"/>
                        <a:t>KK 1 EPromize</a:t>
                      </a:r>
                    </a:p>
                  </a:txBody>
                  <a:tcPr/>
                </a:tc>
                <a:tc>
                  <a:txBody>
                    <a:bodyPr/>
                    <a:lstStyle/>
                    <a:p>
                      <a:pPr algn="ctr"/>
                      <a:r>
                        <a:rPr lang="id-ID" dirty="0"/>
                        <a:t>KK 2 Engineering Mgt</a:t>
                      </a:r>
                    </a:p>
                  </a:txBody>
                  <a:tcPr/>
                </a:tc>
                <a:tc>
                  <a:txBody>
                    <a:bodyPr/>
                    <a:lstStyle/>
                    <a:p>
                      <a:pPr algn="ctr"/>
                      <a:r>
                        <a:rPr lang="id-ID" dirty="0"/>
                        <a:t>KK 3 ESD</a:t>
                      </a:r>
                    </a:p>
                  </a:txBody>
                  <a:tcPr/>
                </a:tc>
                <a:tc>
                  <a:txBody>
                    <a:bodyPr/>
                    <a:lstStyle/>
                    <a:p>
                      <a:pPr algn="ctr"/>
                      <a:r>
                        <a:rPr lang="id-ID" dirty="0"/>
                        <a:t>KK4 ESA</a:t>
                      </a:r>
                    </a:p>
                  </a:txBody>
                  <a:tcPr/>
                </a:tc>
                <a:extLst>
                  <a:ext uri="{0D108BD9-81ED-4DB2-BD59-A6C34878D82A}">
                    <a16:rowId xmlns:a16="http://schemas.microsoft.com/office/drawing/2014/main" val="10000"/>
                  </a:ext>
                </a:extLst>
              </a:tr>
              <a:tr h="370840">
                <a:tc>
                  <a:txBody>
                    <a:bodyPr/>
                    <a:lstStyle/>
                    <a:p>
                      <a:pPr algn="ctr"/>
                      <a:r>
                        <a:rPr lang="en-US" dirty="0"/>
                        <a:t>220</a:t>
                      </a:r>
                      <a:endParaRPr lang="id-ID" dirty="0"/>
                    </a:p>
                  </a:txBody>
                  <a:tcPr/>
                </a:tc>
                <a:tc>
                  <a:txBody>
                    <a:bodyPr/>
                    <a:lstStyle/>
                    <a:p>
                      <a:pPr algn="ctr"/>
                      <a:r>
                        <a:rPr lang="en-US" dirty="0"/>
                        <a:t>189</a:t>
                      </a:r>
                      <a:endParaRPr lang="id-ID" dirty="0"/>
                    </a:p>
                  </a:txBody>
                  <a:tcPr/>
                </a:tc>
                <a:tc>
                  <a:txBody>
                    <a:bodyPr/>
                    <a:lstStyle/>
                    <a:p>
                      <a:pPr algn="ctr"/>
                      <a:r>
                        <a:rPr lang="en-US" dirty="0"/>
                        <a:t>117</a:t>
                      </a:r>
                      <a:endParaRPr lang="id-ID" dirty="0"/>
                    </a:p>
                  </a:txBody>
                  <a:tcPr/>
                </a:tc>
                <a:tc>
                  <a:txBody>
                    <a:bodyPr/>
                    <a:lstStyle/>
                    <a:p>
                      <a:pPr algn="ctr"/>
                      <a:r>
                        <a:rPr lang="en-US" dirty="0"/>
                        <a:t>199</a:t>
                      </a:r>
                      <a:endParaRPr lang="id-ID" dirty="0"/>
                    </a:p>
                  </a:txBody>
                  <a:tcPr/>
                </a:tc>
                <a:extLst>
                  <a:ext uri="{0D108BD9-81ED-4DB2-BD59-A6C34878D82A}">
                    <a16:rowId xmlns:a16="http://schemas.microsoft.com/office/drawing/2014/main" val="10001"/>
                  </a:ext>
                </a:extLst>
              </a:tr>
              <a:tr h="370840">
                <a:tc gridSpan="2">
                  <a:txBody>
                    <a:bodyPr/>
                    <a:lstStyle/>
                    <a:p>
                      <a:pPr algn="ctr"/>
                      <a:r>
                        <a:rPr lang="en-US" dirty="0"/>
                        <a:t>409</a:t>
                      </a:r>
                      <a:endParaRPr lang="id-ID" dirty="0"/>
                    </a:p>
                  </a:txBody>
                  <a:tcPr/>
                </a:tc>
                <a:tc hMerge="1">
                  <a:txBody>
                    <a:bodyPr/>
                    <a:lstStyle/>
                    <a:p>
                      <a:endParaRPr lang="id-ID" dirty="0"/>
                    </a:p>
                  </a:txBody>
                  <a:tcPr/>
                </a:tc>
                <a:tc gridSpan="2">
                  <a:txBody>
                    <a:bodyPr/>
                    <a:lstStyle/>
                    <a:p>
                      <a:pPr algn="ctr"/>
                      <a:r>
                        <a:rPr lang="en-US" dirty="0"/>
                        <a:t>316</a:t>
                      </a:r>
                      <a:endParaRPr lang="id-ID" dirty="0"/>
                    </a:p>
                  </a:txBody>
                  <a:tcPr/>
                </a:tc>
                <a:tc hMerge="1">
                  <a:txBody>
                    <a:bodyPr/>
                    <a:lstStyle/>
                    <a:p>
                      <a:endParaRPr lang="id-ID" dirty="0"/>
                    </a:p>
                  </a:txBody>
                  <a:tcPr/>
                </a:tc>
                <a:extLst>
                  <a:ext uri="{0D108BD9-81ED-4DB2-BD59-A6C34878D82A}">
                    <a16:rowId xmlns:a16="http://schemas.microsoft.com/office/drawing/2014/main" val="10002"/>
                  </a:ext>
                </a:extLst>
              </a:tr>
              <a:tr h="370840">
                <a:tc gridSpan="2">
                  <a:txBody>
                    <a:bodyPr/>
                    <a:lstStyle/>
                    <a:p>
                      <a:pPr algn="ctr"/>
                      <a:r>
                        <a:rPr lang="id-ID" dirty="0"/>
                        <a:t>PRODI</a:t>
                      </a:r>
                      <a:r>
                        <a:rPr lang="id-ID" baseline="0" dirty="0"/>
                        <a:t>  S1 TEKNIK INDUSTRI</a:t>
                      </a:r>
                      <a:endParaRPr lang="id-ID" dirty="0"/>
                    </a:p>
                  </a:txBody>
                  <a:tcPr/>
                </a:tc>
                <a:tc hMerge="1">
                  <a:txBody>
                    <a:bodyPr/>
                    <a:lstStyle/>
                    <a:p>
                      <a:endParaRPr lang="id-ID" dirty="0"/>
                    </a:p>
                  </a:txBody>
                  <a:tcPr/>
                </a:tc>
                <a:tc gridSpan="2">
                  <a:txBody>
                    <a:bodyPr/>
                    <a:lstStyle/>
                    <a:p>
                      <a:pPr algn="ctr"/>
                      <a:r>
                        <a:rPr lang="id-ID" dirty="0"/>
                        <a:t>PRODI  S1 SISTEM INFORMASI</a:t>
                      </a:r>
                    </a:p>
                  </a:txBody>
                  <a:tcPr/>
                </a:tc>
                <a:tc hMerge="1">
                  <a:txBody>
                    <a:bodyPr/>
                    <a:lstStyle/>
                    <a:p>
                      <a:endParaRPr lang="id-ID"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8373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F8814288-0EA4-41C8-ABF8-1BF3D4B69473}"/>
              </a:ext>
            </a:extLst>
          </p:cNvPr>
          <p:cNvSpPr>
            <a:spLocks noGrp="1"/>
          </p:cNvSpPr>
          <p:nvPr>
            <p:ph type="body" sz="quarter" idx="10"/>
          </p:nvPr>
        </p:nvSpPr>
        <p:spPr>
          <a:xfrm>
            <a:off x="5135893" y="2393204"/>
            <a:ext cx="7056107" cy="1440161"/>
          </a:xfrm>
        </p:spPr>
        <p:txBody>
          <a:bodyPr/>
          <a:lstStyle/>
          <a:p>
            <a:r>
              <a:rPr lang="en-US" dirty="0" err="1"/>
              <a:t>Penilaian</a:t>
            </a:r>
            <a:r>
              <a:rPr lang="en-US" dirty="0"/>
              <a:t> TA</a:t>
            </a:r>
          </a:p>
        </p:txBody>
      </p:sp>
      <p:sp>
        <p:nvSpPr>
          <p:cNvPr id="11" name="Text Placeholder 2">
            <a:extLst>
              <a:ext uri="{FF2B5EF4-FFF2-40B4-BE49-F238E27FC236}">
                <a16:creationId xmlns:a16="http://schemas.microsoft.com/office/drawing/2014/main" id="{3E24552B-E1B3-49E6-9DB0-5253E7BB3FC6}"/>
              </a:ext>
            </a:extLst>
          </p:cNvPr>
          <p:cNvSpPr>
            <a:spLocks noGrp="1"/>
          </p:cNvSpPr>
          <p:nvPr>
            <p:ph type="body" sz="quarter" idx="11"/>
          </p:nvPr>
        </p:nvSpPr>
        <p:spPr>
          <a:xfrm>
            <a:off x="5135696" y="3929373"/>
            <a:ext cx="7056107" cy="651755"/>
          </a:xfrm>
        </p:spPr>
        <p:txBody>
          <a:bodyPr/>
          <a:lstStyle/>
          <a:p>
            <a:r>
              <a:rPr lang="en-US" dirty="0"/>
              <a:t>Angkatan 2019 Prodi S1 </a:t>
            </a:r>
            <a:r>
              <a:rPr lang="en-US" dirty="0" err="1"/>
              <a:t>Sistem</a:t>
            </a:r>
            <a:r>
              <a:rPr lang="en-US" dirty="0"/>
              <a:t> </a:t>
            </a:r>
            <a:r>
              <a:rPr lang="en-US" dirty="0" err="1"/>
              <a:t>Informasi</a:t>
            </a:r>
            <a:endParaRPr lang="en-US" dirty="0"/>
          </a:p>
        </p:txBody>
      </p:sp>
    </p:spTree>
    <p:extLst>
      <p:ext uri="{BB962C8B-B14F-4D97-AF65-F5344CB8AC3E}">
        <p14:creationId xmlns:p14="http://schemas.microsoft.com/office/powerpoint/2010/main" val="403464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6DD8-1CF6-43F3-9B6E-6094729E67EA}"/>
              </a:ext>
            </a:extLst>
          </p:cNvPr>
          <p:cNvSpPr>
            <a:spLocks noGrp="1"/>
          </p:cNvSpPr>
          <p:nvPr>
            <p:ph type="title"/>
          </p:nvPr>
        </p:nvSpPr>
        <p:spPr>
          <a:xfrm>
            <a:off x="677334" y="942680"/>
            <a:ext cx="8596668" cy="987720"/>
          </a:xfrm>
        </p:spPr>
        <p:txBody>
          <a:bodyPr/>
          <a:lstStyle/>
          <a:p>
            <a:r>
              <a:rPr lang="en-US" dirty="0" err="1"/>
              <a:t>Pembobotan</a:t>
            </a:r>
            <a:r>
              <a:rPr lang="en-US" dirty="0"/>
              <a:t> Nilai TA </a:t>
            </a:r>
            <a:endParaRPr lang="en-ID" dirty="0"/>
          </a:p>
        </p:txBody>
      </p:sp>
      <p:sp>
        <p:nvSpPr>
          <p:cNvPr id="3" name="Content Placeholder 2">
            <a:extLst>
              <a:ext uri="{FF2B5EF4-FFF2-40B4-BE49-F238E27FC236}">
                <a16:creationId xmlns:a16="http://schemas.microsoft.com/office/drawing/2014/main" id="{54D5D86C-2ADF-4D47-AAA3-0D9C98820643}"/>
              </a:ext>
            </a:extLst>
          </p:cNvPr>
          <p:cNvSpPr>
            <a:spLocks noGrp="1"/>
          </p:cNvSpPr>
          <p:nvPr>
            <p:ph idx="1"/>
          </p:nvPr>
        </p:nvSpPr>
        <p:spPr/>
        <p:txBody>
          <a:bodyPr/>
          <a:lstStyle/>
          <a:p>
            <a:r>
              <a:rPr lang="en-US" dirty="0" err="1"/>
              <a:t>Pembimbingan</a:t>
            </a:r>
            <a:r>
              <a:rPr lang="en-US" dirty="0"/>
              <a:t> (60%)</a:t>
            </a:r>
          </a:p>
          <a:p>
            <a:pPr lvl="1"/>
            <a:r>
              <a:rPr lang="en-US" dirty="0" err="1"/>
              <a:t>Konten</a:t>
            </a:r>
            <a:r>
              <a:rPr lang="en-US" dirty="0"/>
              <a:t> </a:t>
            </a:r>
            <a:r>
              <a:rPr lang="en-US" dirty="0" err="1"/>
              <a:t>Tugas</a:t>
            </a:r>
            <a:r>
              <a:rPr lang="en-US" dirty="0"/>
              <a:t> </a:t>
            </a:r>
            <a:r>
              <a:rPr lang="en-US" dirty="0" err="1"/>
              <a:t>Akhir</a:t>
            </a:r>
            <a:r>
              <a:rPr lang="en-US" dirty="0"/>
              <a:t> </a:t>
            </a:r>
          </a:p>
          <a:p>
            <a:pPr lvl="1"/>
            <a:r>
              <a:rPr lang="en-ID" dirty="0"/>
              <a:t>Tata </a:t>
            </a:r>
            <a:r>
              <a:rPr lang="en-ID" dirty="0" err="1"/>
              <a:t>tulis</a:t>
            </a:r>
            <a:r>
              <a:rPr lang="en-ID" dirty="0"/>
              <a:t> </a:t>
            </a:r>
            <a:r>
              <a:rPr lang="en-ID" dirty="0" err="1"/>
              <a:t>Tugas</a:t>
            </a:r>
            <a:r>
              <a:rPr lang="en-ID" dirty="0"/>
              <a:t> </a:t>
            </a:r>
            <a:r>
              <a:rPr lang="en-ID" dirty="0" err="1"/>
              <a:t>Akhir</a:t>
            </a:r>
            <a:endParaRPr lang="en-ID" dirty="0"/>
          </a:p>
          <a:p>
            <a:pPr lvl="1"/>
            <a:r>
              <a:rPr lang="en-ID" dirty="0" err="1"/>
              <a:t>Presentasi</a:t>
            </a:r>
            <a:r>
              <a:rPr lang="en-ID" dirty="0"/>
              <a:t> </a:t>
            </a:r>
            <a:r>
              <a:rPr lang="en-ID" dirty="0" err="1"/>
              <a:t>Tugas</a:t>
            </a:r>
            <a:r>
              <a:rPr lang="en-ID" dirty="0"/>
              <a:t> </a:t>
            </a:r>
            <a:r>
              <a:rPr lang="en-ID" dirty="0" err="1"/>
              <a:t>Akhir</a:t>
            </a:r>
            <a:endParaRPr lang="en-ID" dirty="0"/>
          </a:p>
          <a:p>
            <a:pPr lvl="1"/>
            <a:r>
              <a:rPr lang="en-ID" dirty="0" err="1"/>
              <a:t>Kemandirian</a:t>
            </a:r>
            <a:r>
              <a:rPr lang="en-ID" dirty="0"/>
              <a:t> dan </a:t>
            </a:r>
            <a:r>
              <a:rPr lang="en-ID" dirty="0" err="1"/>
              <a:t>Sikap</a:t>
            </a:r>
            <a:endParaRPr lang="en-US" dirty="0"/>
          </a:p>
          <a:p>
            <a:r>
              <a:rPr lang="en-US" dirty="0" err="1"/>
              <a:t>Penguji</a:t>
            </a:r>
            <a:r>
              <a:rPr lang="en-US" dirty="0"/>
              <a:t> (40%)</a:t>
            </a:r>
          </a:p>
          <a:p>
            <a:pPr lvl="1"/>
            <a:r>
              <a:rPr lang="en-US" dirty="0" err="1"/>
              <a:t>Konten</a:t>
            </a:r>
            <a:r>
              <a:rPr lang="en-US" dirty="0"/>
              <a:t> </a:t>
            </a:r>
            <a:r>
              <a:rPr lang="en-US" dirty="0" err="1"/>
              <a:t>Tugas</a:t>
            </a:r>
            <a:r>
              <a:rPr lang="en-US" dirty="0"/>
              <a:t> </a:t>
            </a:r>
            <a:r>
              <a:rPr lang="en-US" dirty="0" err="1"/>
              <a:t>Akhir</a:t>
            </a:r>
            <a:r>
              <a:rPr lang="en-US" dirty="0"/>
              <a:t> </a:t>
            </a:r>
          </a:p>
          <a:p>
            <a:pPr lvl="1"/>
            <a:r>
              <a:rPr lang="en-ID" dirty="0"/>
              <a:t>Tata </a:t>
            </a:r>
            <a:r>
              <a:rPr lang="en-ID" dirty="0" err="1"/>
              <a:t>tulis</a:t>
            </a:r>
            <a:r>
              <a:rPr lang="en-ID" dirty="0"/>
              <a:t> </a:t>
            </a:r>
            <a:r>
              <a:rPr lang="en-ID" dirty="0" err="1"/>
              <a:t>Tugas</a:t>
            </a:r>
            <a:r>
              <a:rPr lang="en-ID" dirty="0"/>
              <a:t> </a:t>
            </a:r>
            <a:r>
              <a:rPr lang="en-ID" dirty="0" err="1"/>
              <a:t>Akhir</a:t>
            </a:r>
            <a:endParaRPr lang="en-ID" dirty="0"/>
          </a:p>
          <a:p>
            <a:pPr lvl="1"/>
            <a:r>
              <a:rPr lang="en-ID" dirty="0" err="1"/>
              <a:t>Presentasi</a:t>
            </a:r>
            <a:r>
              <a:rPr lang="en-ID" dirty="0"/>
              <a:t> </a:t>
            </a:r>
            <a:r>
              <a:rPr lang="en-ID" dirty="0" err="1"/>
              <a:t>Tugas</a:t>
            </a:r>
            <a:r>
              <a:rPr lang="en-ID" dirty="0"/>
              <a:t> </a:t>
            </a:r>
            <a:r>
              <a:rPr lang="en-ID" dirty="0" err="1"/>
              <a:t>Akhir</a:t>
            </a:r>
            <a:endParaRPr lang="en-US" dirty="0"/>
          </a:p>
          <a:p>
            <a:pPr lvl="1"/>
            <a:endParaRPr lang="en-US" dirty="0"/>
          </a:p>
          <a:p>
            <a:endParaRPr lang="en-ID" dirty="0"/>
          </a:p>
        </p:txBody>
      </p:sp>
    </p:spTree>
    <p:extLst>
      <p:ext uri="{BB962C8B-B14F-4D97-AF65-F5344CB8AC3E}">
        <p14:creationId xmlns:p14="http://schemas.microsoft.com/office/powerpoint/2010/main" val="162614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 name="Group 4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07A6DD8-1CF6-43F3-9B6E-6094729E67EA}"/>
              </a:ext>
            </a:extLst>
          </p:cNvPr>
          <p:cNvSpPr>
            <a:spLocks noGrp="1"/>
          </p:cNvSpPr>
          <p:nvPr>
            <p:ph type="title"/>
          </p:nvPr>
        </p:nvSpPr>
        <p:spPr>
          <a:xfrm>
            <a:off x="1781014" y="-124707"/>
            <a:ext cx="8288032" cy="1096316"/>
          </a:xfrm>
        </p:spPr>
        <p:txBody>
          <a:bodyPr vert="horz" lIns="91440" tIns="45720" rIns="91440" bIns="45720" rtlCol="0" anchor="b">
            <a:normAutofit/>
          </a:bodyPr>
          <a:lstStyle/>
          <a:p>
            <a:pPr algn="ctr"/>
            <a:r>
              <a:rPr lang="en-US" sz="4800" kern="1200">
                <a:solidFill>
                  <a:schemeClr val="accent1"/>
                </a:solidFill>
                <a:latin typeface="+mj-lt"/>
                <a:ea typeface="+mj-ea"/>
                <a:cs typeface="+mj-cs"/>
              </a:rPr>
              <a:t>Konten TA</a:t>
            </a:r>
            <a:endParaRPr lang="en-US" sz="4800" kern="1200" dirty="0">
              <a:solidFill>
                <a:schemeClr val="accent1"/>
              </a:solidFill>
              <a:latin typeface="+mj-lt"/>
              <a:ea typeface="+mj-ea"/>
              <a:cs typeface="+mj-cs"/>
            </a:endParaRPr>
          </a:p>
        </p:txBody>
      </p:sp>
      <p:graphicFrame>
        <p:nvGraphicFramePr>
          <p:cNvPr id="7" name="Table 6">
            <a:extLst>
              <a:ext uri="{FF2B5EF4-FFF2-40B4-BE49-F238E27FC236}">
                <a16:creationId xmlns:a16="http://schemas.microsoft.com/office/drawing/2014/main" id="{99C793FB-5775-42A0-A720-3ED71A8DFE5F}"/>
              </a:ext>
            </a:extLst>
          </p:cNvPr>
          <p:cNvGraphicFramePr>
            <a:graphicFrameLocks noGrp="1"/>
          </p:cNvGraphicFramePr>
          <p:nvPr>
            <p:extLst>
              <p:ext uri="{D42A27DB-BD31-4B8C-83A1-F6EECF244321}">
                <p14:modId xmlns:p14="http://schemas.microsoft.com/office/powerpoint/2010/main" val="3915745594"/>
              </p:ext>
            </p:extLst>
          </p:nvPr>
        </p:nvGraphicFramePr>
        <p:xfrm>
          <a:off x="342899" y="1131270"/>
          <a:ext cx="10592925" cy="5037513"/>
        </p:xfrm>
        <a:graphic>
          <a:graphicData uri="http://schemas.openxmlformats.org/drawingml/2006/table">
            <a:tbl>
              <a:tblPr firstRow="1" bandRow="1"/>
              <a:tblGrid>
                <a:gridCol w="475346">
                  <a:extLst>
                    <a:ext uri="{9D8B030D-6E8A-4147-A177-3AD203B41FA5}">
                      <a16:colId xmlns:a16="http://schemas.microsoft.com/office/drawing/2014/main" val="2695568970"/>
                    </a:ext>
                  </a:extLst>
                </a:gridCol>
                <a:gridCol w="1917161">
                  <a:extLst>
                    <a:ext uri="{9D8B030D-6E8A-4147-A177-3AD203B41FA5}">
                      <a16:colId xmlns:a16="http://schemas.microsoft.com/office/drawing/2014/main" val="2933121753"/>
                    </a:ext>
                  </a:extLst>
                </a:gridCol>
                <a:gridCol w="1890255">
                  <a:extLst>
                    <a:ext uri="{9D8B030D-6E8A-4147-A177-3AD203B41FA5}">
                      <a16:colId xmlns:a16="http://schemas.microsoft.com/office/drawing/2014/main" val="1743020750"/>
                    </a:ext>
                  </a:extLst>
                </a:gridCol>
                <a:gridCol w="1978884">
                  <a:extLst>
                    <a:ext uri="{9D8B030D-6E8A-4147-A177-3AD203B41FA5}">
                      <a16:colId xmlns:a16="http://schemas.microsoft.com/office/drawing/2014/main" val="2872563561"/>
                    </a:ext>
                  </a:extLst>
                </a:gridCol>
                <a:gridCol w="1996294">
                  <a:extLst>
                    <a:ext uri="{9D8B030D-6E8A-4147-A177-3AD203B41FA5}">
                      <a16:colId xmlns:a16="http://schemas.microsoft.com/office/drawing/2014/main" val="701899538"/>
                    </a:ext>
                  </a:extLst>
                </a:gridCol>
                <a:gridCol w="2334985">
                  <a:extLst>
                    <a:ext uri="{9D8B030D-6E8A-4147-A177-3AD203B41FA5}">
                      <a16:colId xmlns:a16="http://schemas.microsoft.com/office/drawing/2014/main" val="1832394609"/>
                    </a:ext>
                  </a:extLst>
                </a:gridCol>
              </a:tblGrid>
              <a:tr h="230085">
                <a:tc>
                  <a:txBody>
                    <a:bodyPr/>
                    <a:lstStyle/>
                    <a:p>
                      <a:pPr rtl="0" fontAlgn="b"/>
                      <a:r>
                        <a:rPr lang="en-ID" sz="1200" b="1">
                          <a:solidFill>
                            <a:srgbClr val="000000"/>
                          </a:solidFill>
                          <a:effectLst/>
                          <a:latin typeface="Arial" panose="020B0604020202020204" pitchFamily="34" charset="0"/>
                        </a:rPr>
                        <a:t>Bobot</a:t>
                      </a:r>
                    </a:p>
                  </a:txBody>
                  <a:tcPr marL="1947" marR="1947" marT="0" marB="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en-ID" sz="1200">
                        <a:effectLst/>
                      </a:endParaRP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ID" sz="1200" b="1">
                          <a:effectLst/>
                          <a:latin typeface="Arial" panose="020B0604020202020204" pitchFamily="34" charset="0"/>
                        </a:rPr>
                        <a:t>1</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ID" sz="1200" b="1">
                          <a:effectLst/>
                          <a:latin typeface="Arial" panose="020B0604020202020204" pitchFamily="34" charset="0"/>
                        </a:rPr>
                        <a:t>2</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ID" sz="1200" b="1">
                          <a:solidFill>
                            <a:srgbClr val="000000"/>
                          </a:solidFill>
                          <a:effectLst/>
                          <a:latin typeface="Arial" panose="020B0604020202020204" pitchFamily="34" charset="0"/>
                        </a:rPr>
                        <a:t>3</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b"/>
                      <a:r>
                        <a:rPr lang="en-ID" sz="1200" b="1">
                          <a:solidFill>
                            <a:srgbClr val="000000"/>
                          </a:solidFill>
                          <a:effectLst/>
                          <a:latin typeface="Arial" panose="020B0604020202020204" pitchFamily="34" charset="0"/>
                        </a:rPr>
                        <a:t>4</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2485295"/>
                  </a:ext>
                </a:extLst>
              </a:tr>
              <a:tr h="786739">
                <a:tc>
                  <a:txBody>
                    <a:bodyPr/>
                    <a:lstStyle/>
                    <a:p>
                      <a:pPr rtl="0" fontAlgn="ctr"/>
                      <a:r>
                        <a:rPr lang="en-ID" sz="1200" b="0">
                          <a:solidFill>
                            <a:srgbClr val="000000"/>
                          </a:solidFill>
                          <a:effectLst/>
                          <a:latin typeface="Arial" panose="020B0604020202020204" pitchFamily="34" charset="0"/>
                        </a:rPr>
                        <a:t>10%</a:t>
                      </a:r>
                    </a:p>
                  </a:txBody>
                  <a:tcPr marL="1947" marR="1947"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t"/>
                      <a:r>
                        <a:rPr lang="en-ID" sz="1200" b="0">
                          <a:solidFill>
                            <a:srgbClr val="0070C0"/>
                          </a:solidFill>
                          <a:effectLst/>
                          <a:latin typeface="Arial" panose="020B0604020202020204" pitchFamily="34" charset="0"/>
                        </a:rPr>
                        <a:t>[A1] Mampu menemukan GAP antara kebutuhan/permasalahan dengan kondisi eksisting organisasi/perusahaan</a:t>
                      </a:r>
                    </a:p>
                  </a:txBody>
                  <a:tcPr marL="1947" marR="1947" marT="0" marB="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t"/>
                      <a:r>
                        <a:rPr lang="en-ID" sz="1200" b="0">
                          <a:effectLst/>
                          <a:latin typeface="Arial" panose="020B0604020202020204" pitchFamily="34" charset="0"/>
                        </a:rPr>
                        <a:t>GAP antara kebutuhan/permasalahan dengan kondisi eksisting tidak terdefinisikan dengan baik</a:t>
                      </a:r>
                    </a:p>
                  </a:txBody>
                  <a:tcPr marL="1947" marR="1947" marT="0" marB="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t"/>
                      <a:r>
                        <a:rPr lang="en-ID" sz="1200" b="0">
                          <a:effectLst/>
                          <a:latin typeface="Arial" panose="020B0604020202020204" pitchFamily="34" charset="0"/>
                        </a:rPr>
                        <a:t>GAP antara kebutuhan/permasalahan dengan kondisi eksisting terdefinisikan dengan baik</a:t>
                      </a:r>
                    </a:p>
                  </a:txBody>
                  <a:tcPr marL="1947" marR="1947" marT="0" marB="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t"/>
                      <a:r>
                        <a:rPr lang="en-ID" sz="1200" b="0">
                          <a:solidFill>
                            <a:srgbClr val="000000"/>
                          </a:solidFill>
                          <a:effectLst/>
                          <a:latin typeface="Arial" panose="020B0604020202020204" pitchFamily="34" charset="0"/>
                        </a:rPr>
                        <a:t>[2] dan terdapat data pendukung adanya GAP kebutuhan/permasalahan dengan kondisi eksisting</a:t>
                      </a:r>
                    </a:p>
                  </a:txBody>
                  <a:tcPr marL="1947" marR="1947" marT="0" marB="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t"/>
                      <a:r>
                        <a:rPr lang="en-ID" sz="1200" b="0">
                          <a:solidFill>
                            <a:srgbClr val="000000"/>
                          </a:solidFill>
                          <a:effectLst/>
                          <a:latin typeface="Arial" panose="020B0604020202020204" pitchFamily="34" charset="0"/>
                        </a:rPr>
                        <a:t>[2] + [3] dan terdapat analisa tentang akar penyebab adanya GAP kebutuhan/permasalahan dengan kondisi eksisting</a:t>
                      </a:r>
                    </a:p>
                  </a:txBody>
                  <a:tcPr marL="1947" marR="1947" marT="0" marB="0">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25161996"/>
                  </a:ext>
                </a:extLst>
              </a:tr>
              <a:tr h="972290">
                <a:tc>
                  <a:txBody>
                    <a:bodyPr/>
                    <a:lstStyle/>
                    <a:p>
                      <a:pPr rtl="0" fontAlgn="ctr"/>
                      <a:r>
                        <a:rPr lang="en-ID" sz="1200" b="0">
                          <a:solidFill>
                            <a:srgbClr val="000000"/>
                          </a:solidFill>
                          <a:effectLst/>
                          <a:latin typeface="Arial" panose="020B0604020202020204" pitchFamily="34" charset="0"/>
                        </a:rPr>
                        <a:t>20%</a:t>
                      </a:r>
                    </a:p>
                  </a:txBody>
                  <a:tcPr marL="1947" marR="1947"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70C0"/>
                          </a:solidFill>
                          <a:effectLst/>
                          <a:latin typeface="Arial" panose="020B0604020202020204" pitchFamily="34" charset="0"/>
                        </a:rPr>
                        <a:t>[A2] Mampu mencari referensi dalam penentuan metodologi penyelesaian masalah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Metodologi penyelesaian masalah tidak ada/jelas atau tidak bersumber dari referensi yang baik</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Metodologi penyelesaian masalah bersumber dari referensi yang baik dan relevan dengan keilmuan program studi</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[2] dan mempunyai lebih dari satu opsi metodologi penyelesaian masalah dan terdapat alasan pemilihan metodologi penyelesaian masalah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[3] dan mempunyai referensi dari buku dan artikel ilmiah yang diterbitkan kurang dari 5 tahun terakhir (minimal 12 referensi, minimal 1 jurnal)</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207654"/>
                  </a:ext>
                </a:extLst>
              </a:tr>
              <a:tr h="1157842">
                <a:tc>
                  <a:txBody>
                    <a:bodyPr/>
                    <a:lstStyle/>
                    <a:p>
                      <a:pPr rtl="0" fontAlgn="ctr"/>
                      <a:r>
                        <a:rPr lang="en-ID" sz="1200" b="0">
                          <a:solidFill>
                            <a:srgbClr val="000000"/>
                          </a:solidFill>
                          <a:effectLst/>
                          <a:latin typeface="Arial" panose="020B0604020202020204" pitchFamily="34" charset="0"/>
                        </a:rPr>
                        <a:t>15%</a:t>
                      </a:r>
                    </a:p>
                  </a:txBody>
                  <a:tcPr marL="1947" marR="1947"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70C0"/>
                          </a:solidFill>
                          <a:effectLst/>
                          <a:latin typeface="Arial" panose="020B0604020202020204" pitchFamily="34" charset="0"/>
                        </a:rPr>
                        <a:t>[A3] Mampu mencari data/requirement dan mengolah/menggunakan data/requirement sesuai dengan metodologi penyelesaian masalah yang telah dipilih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nn-NO" sz="1200" b="0">
                          <a:effectLst/>
                          <a:latin typeface="Arial" panose="020B0604020202020204" pitchFamily="34" charset="0"/>
                        </a:rPr>
                        <a:t>Penelitian tidak dilengkapi dengan data/requirement yang relevan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Penelitian didukung dengan data/requirement yang relevan, namun tidak diolah atau digunakan sesuai dengan metodologi yang telah dipilih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0000"/>
                          </a:solidFill>
                          <a:effectLst/>
                          <a:latin typeface="Arial" panose="020B0604020202020204" pitchFamily="34" charset="0"/>
                        </a:rPr>
                        <a:t>Penelitian didukung dengan data/requirement yang relevan dan diolah/digunakan sesuai dengan metodologi yang telah dipilih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0000"/>
                          </a:solidFill>
                          <a:effectLst/>
                          <a:latin typeface="Arial" panose="020B0604020202020204" pitchFamily="34" charset="0"/>
                        </a:rPr>
                        <a:t>Penelitian didukung dengan data/requirement yang relevan dan diolah/digunakan sesuai dengan metodologi yang telah dipilih</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13651101"/>
                  </a:ext>
                </a:extLst>
              </a:tr>
              <a:tr h="786739">
                <a:tc>
                  <a:txBody>
                    <a:bodyPr/>
                    <a:lstStyle/>
                    <a:p>
                      <a:pPr rtl="0" fontAlgn="ctr"/>
                      <a:r>
                        <a:rPr lang="en-ID" sz="1200" b="0">
                          <a:solidFill>
                            <a:srgbClr val="000000"/>
                          </a:solidFill>
                          <a:effectLst/>
                          <a:latin typeface="Arial" panose="020B0604020202020204" pitchFamily="34" charset="0"/>
                        </a:rPr>
                        <a:t>10%</a:t>
                      </a:r>
                    </a:p>
                  </a:txBody>
                  <a:tcPr marL="1947" marR="1947"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70C0"/>
                          </a:solidFill>
                          <a:effectLst/>
                          <a:latin typeface="Arial" panose="020B0604020202020204" pitchFamily="34" charset="0"/>
                        </a:rPr>
                        <a:t>[A4] Mampu menverifikasi dan menvalidasi hasil penelitian. </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nb-NO" sz="1200" b="0">
                          <a:effectLst/>
                          <a:latin typeface="Arial" panose="020B0604020202020204" pitchFamily="34" charset="0"/>
                        </a:rPr>
                        <a:t>Tidak adanya proses verifikasi hasil penelitian (Terdapat kesalahan dalam menggunakan dan mengolah data)</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Tidak ada kesalahan dalam melalkuikan verifikasi hasil penelitian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200" b="0">
                          <a:solidFill>
                            <a:srgbClr val="000000"/>
                          </a:solidFill>
                          <a:effectLst/>
                          <a:latin typeface="Arial" panose="020B0604020202020204" pitchFamily="34" charset="0"/>
                        </a:rPr>
                        <a:t>Terdapat validasi hasil penelitian sehingga dapat meminimasi GAP kebutuhan/permasalahan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s-ES" sz="1200" b="0">
                          <a:solidFill>
                            <a:srgbClr val="000000"/>
                          </a:solidFill>
                          <a:effectLst/>
                          <a:latin typeface="Arial" panose="020B0604020202020204" pitchFamily="34" charset="0"/>
                        </a:rPr>
                        <a:t>Terdapat analisis keterbatasan hasil penelitian (pada proses validasi) dan analisis dampak pengimplementasian hasil penelitian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98766204"/>
                  </a:ext>
                </a:extLst>
              </a:tr>
              <a:tr h="601188">
                <a:tc>
                  <a:txBody>
                    <a:bodyPr/>
                    <a:lstStyle/>
                    <a:p>
                      <a:pPr rtl="0" fontAlgn="ctr"/>
                      <a:r>
                        <a:rPr lang="en-ID" sz="1200" b="0">
                          <a:solidFill>
                            <a:srgbClr val="000000"/>
                          </a:solidFill>
                          <a:effectLst/>
                          <a:latin typeface="Arial" panose="020B0604020202020204" pitchFamily="34" charset="0"/>
                        </a:rPr>
                        <a:t>5%</a:t>
                      </a:r>
                    </a:p>
                  </a:txBody>
                  <a:tcPr marL="1947" marR="1947"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200" b="0">
                          <a:solidFill>
                            <a:srgbClr val="3C78D8"/>
                          </a:solidFill>
                          <a:effectLst/>
                          <a:latin typeface="Arial" panose="020B0604020202020204" pitchFamily="34" charset="0"/>
                        </a:rPr>
                        <a:t>[A5] Tugas akhir memiliki manfaat yang signifikan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sv-SE" sz="1200" b="0">
                          <a:effectLst/>
                          <a:latin typeface="Arial" panose="020B0604020202020204" pitchFamily="34" charset="0"/>
                        </a:rPr>
                        <a:t>Penelitian tidak memiliki manfaat yang jelas dan sulit untuk diterapkan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200" b="0">
                          <a:effectLst/>
                          <a:latin typeface="Arial" panose="020B0604020202020204" pitchFamily="34" charset="0"/>
                        </a:rPr>
                        <a:t>Penelitian mempunyai manfaat yang jelas, namun sulit untuk diterapkan</a:t>
                      </a:r>
                      <a:endParaRPr lang="en-ID" sz="1200" b="0" dirty="0">
                        <a:effectLst/>
                        <a:latin typeface="Arial" panose="020B0604020202020204" pitchFamily="34" charset="0"/>
                      </a:endParaRP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200">
                          <a:effectLst/>
                        </a:rPr>
                        <a:t>Penelitian mempunyai manfaat yang jelas dan dapat diterapkan</a:t>
                      </a: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200">
                          <a:effectLst/>
                        </a:rPr>
                        <a:t>Penelitian memiliki manfaat yang jelas dan terdapat bukti untuk diimplementasikan di perusahaan</a:t>
                      </a:r>
                      <a:endParaRPr lang="en-ID" sz="1200" dirty="0">
                        <a:effectLst/>
                      </a:endParaRPr>
                    </a:p>
                  </a:txBody>
                  <a:tcPr marL="1947" marR="1947"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450576"/>
                  </a:ext>
                </a:extLst>
              </a:tr>
            </a:tbl>
          </a:graphicData>
        </a:graphic>
      </p:graphicFrame>
    </p:spTree>
    <p:extLst>
      <p:ext uri="{BB962C8B-B14F-4D97-AF65-F5344CB8AC3E}">
        <p14:creationId xmlns:p14="http://schemas.microsoft.com/office/powerpoint/2010/main" val="219685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50FC4EA-30C1-400D-9B84-01D98B9FFA5F}"/>
              </a:ext>
            </a:extLst>
          </p:cNvPr>
          <p:cNvSpPr>
            <a:spLocks noGrp="1"/>
          </p:cNvSpPr>
          <p:nvPr>
            <p:ph type="title"/>
          </p:nvPr>
        </p:nvSpPr>
        <p:spPr>
          <a:xfrm>
            <a:off x="985969" y="4553712"/>
            <a:ext cx="8288032" cy="1096316"/>
          </a:xfrm>
        </p:spPr>
        <p:txBody>
          <a:bodyPr vert="horz" lIns="91440" tIns="45720" rIns="91440" bIns="45720" rtlCol="0" anchor="b">
            <a:normAutofit/>
          </a:bodyPr>
          <a:lstStyle/>
          <a:p>
            <a:pPr algn="ctr"/>
            <a:r>
              <a:rPr lang="en-US" sz="4800" kern="1200">
                <a:solidFill>
                  <a:schemeClr val="accent1"/>
                </a:solidFill>
                <a:latin typeface="+mj-lt"/>
                <a:ea typeface="+mj-ea"/>
                <a:cs typeface="+mj-cs"/>
              </a:rPr>
              <a:t>Tata tulis Tugas Akhir</a:t>
            </a:r>
          </a:p>
        </p:txBody>
      </p:sp>
      <p:graphicFrame>
        <p:nvGraphicFramePr>
          <p:cNvPr id="4" name="Table 3">
            <a:extLst>
              <a:ext uri="{FF2B5EF4-FFF2-40B4-BE49-F238E27FC236}">
                <a16:creationId xmlns:a16="http://schemas.microsoft.com/office/drawing/2014/main" id="{D8C1EABF-FDCF-4C45-8CD6-DBB34ACA6181}"/>
              </a:ext>
            </a:extLst>
          </p:cNvPr>
          <p:cNvGraphicFramePr>
            <a:graphicFrameLocks noGrp="1"/>
          </p:cNvGraphicFramePr>
          <p:nvPr>
            <p:extLst>
              <p:ext uri="{D42A27DB-BD31-4B8C-83A1-F6EECF244321}">
                <p14:modId xmlns:p14="http://schemas.microsoft.com/office/powerpoint/2010/main" val="2770194575"/>
              </p:ext>
            </p:extLst>
          </p:nvPr>
        </p:nvGraphicFramePr>
        <p:xfrm>
          <a:off x="985968" y="1073364"/>
          <a:ext cx="8288036" cy="3021169"/>
        </p:xfrm>
        <a:graphic>
          <a:graphicData uri="http://schemas.openxmlformats.org/drawingml/2006/table">
            <a:tbl>
              <a:tblPr/>
              <a:tblGrid>
                <a:gridCol w="1290312">
                  <a:extLst>
                    <a:ext uri="{9D8B030D-6E8A-4147-A177-3AD203B41FA5}">
                      <a16:colId xmlns:a16="http://schemas.microsoft.com/office/drawing/2014/main" val="912419229"/>
                    </a:ext>
                  </a:extLst>
                </a:gridCol>
                <a:gridCol w="402250">
                  <a:extLst>
                    <a:ext uri="{9D8B030D-6E8A-4147-A177-3AD203B41FA5}">
                      <a16:colId xmlns:a16="http://schemas.microsoft.com/office/drawing/2014/main" val="2689290835"/>
                    </a:ext>
                  </a:extLst>
                </a:gridCol>
                <a:gridCol w="2629158">
                  <a:extLst>
                    <a:ext uri="{9D8B030D-6E8A-4147-A177-3AD203B41FA5}">
                      <a16:colId xmlns:a16="http://schemas.microsoft.com/office/drawing/2014/main" val="2182229337"/>
                    </a:ext>
                  </a:extLst>
                </a:gridCol>
                <a:gridCol w="3966316">
                  <a:extLst>
                    <a:ext uri="{9D8B030D-6E8A-4147-A177-3AD203B41FA5}">
                      <a16:colId xmlns:a16="http://schemas.microsoft.com/office/drawing/2014/main" val="3848977197"/>
                    </a:ext>
                  </a:extLst>
                </a:gridCol>
              </a:tblGrid>
              <a:tr h="200979">
                <a:tc rowSpan="11">
                  <a:txBody>
                    <a:bodyPr/>
                    <a:lstStyle/>
                    <a:p>
                      <a:pPr rtl="0" fontAlgn="ctr"/>
                      <a:r>
                        <a:rPr lang="fi-FI" sz="1100" b="0">
                          <a:solidFill>
                            <a:srgbClr val="000000"/>
                          </a:solidFill>
                          <a:effectLst/>
                          <a:latin typeface="Arial" panose="020B0604020202020204" pitchFamily="34" charset="0"/>
                        </a:rPr>
                        <a:t>[B] Tata tulis Tugas Akhir</a:t>
                      </a:r>
                    </a:p>
                  </a:txBody>
                  <a:tcPr marL="11862" marR="11862" marT="0" marB="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rowSpan="6">
                  <a:txBody>
                    <a:bodyPr/>
                    <a:lstStyle/>
                    <a:p>
                      <a:pPr rtl="0" fontAlgn="ctr"/>
                      <a:r>
                        <a:rPr lang="en-ID" sz="1100" b="0">
                          <a:solidFill>
                            <a:srgbClr val="000000"/>
                          </a:solidFill>
                          <a:effectLst/>
                          <a:latin typeface="Arial" panose="020B0604020202020204" pitchFamily="34" charset="0"/>
                        </a:rPr>
                        <a:t>10%</a:t>
                      </a:r>
                    </a:p>
                  </a:txBody>
                  <a:tcPr marL="11862" marR="11862"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6">
                  <a:txBody>
                    <a:bodyPr/>
                    <a:lstStyle/>
                    <a:p>
                      <a:pPr rtl="0" fontAlgn="b"/>
                      <a:r>
                        <a:rPr lang="en-ID" sz="1100" b="0">
                          <a:solidFill>
                            <a:srgbClr val="000000"/>
                          </a:solidFill>
                          <a:effectLst/>
                          <a:latin typeface="Arial" panose="020B0604020202020204" pitchFamily="34" charset="0"/>
                        </a:rPr>
                        <a:t>[B1] Kesesuaian konten penulisan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en-ID" sz="1100" b="0">
                          <a:effectLst/>
                          <a:latin typeface="Arial" panose="020B0604020202020204" pitchFamily="34" charset="0"/>
                        </a:rPr>
                        <a:t>Terdapat kesesuaian antara paragraf</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39907625"/>
                  </a:ext>
                </a:extLst>
              </a:tr>
              <a:tr h="20097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Satu paragraf mempunyai satu ide gagasan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05801195"/>
                  </a:ext>
                </a:extLst>
              </a:tr>
              <a:tr h="20097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sv-SE" sz="1100" b="0">
                          <a:effectLst/>
                          <a:latin typeface="Arial" panose="020B0604020202020204" pitchFamily="34" charset="0"/>
                        </a:rPr>
                        <a:t>Penggunaan kalimat yang standar dan baku</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89151255"/>
                  </a:ext>
                </a:extLst>
              </a:tr>
              <a:tr h="36305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Terdapat kesesuaian penulisan antara latar belakang, rumusan masalah, sampai dengan kesimpulan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55429445"/>
                  </a:ext>
                </a:extLst>
              </a:tr>
              <a:tr h="36305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Setiap tabel dan gambar mempunyai penjelasan yang sesuai dan penempatan yang baik</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56063943"/>
                  </a:ext>
                </a:extLst>
              </a:tr>
              <a:tr h="36305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fi-FI" sz="1100" b="0">
                          <a:effectLst/>
                          <a:latin typeface="Arial" panose="020B0604020202020204" pitchFamily="34" charset="0"/>
                        </a:rPr>
                        <a:t>Penulisan (pemilihan kata dan kalimat) jelas, tidak bertele-tele, dan konsisten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40032728"/>
                  </a:ext>
                </a:extLst>
              </a:tr>
              <a:tr h="200979">
                <a:tc vMerge="1">
                  <a:txBody>
                    <a:bodyPr/>
                    <a:lstStyle/>
                    <a:p>
                      <a:endParaRPr lang="en-ID"/>
                    </a:p>
                  </a:txBody>
                  <a:tcPr/>
                </a:tc>
                <a:tc rowSpan="5">
                  <a:txBody>
                    <a:bodyPr/>
                    <a:lstStyle/>
                    <a:p>
                      <a:pPr rtl="0" fontAlgn="ctr"/>
                      <a:r>
                        <a:rPr lang="en-ID" sz="1100" b="0">
                          <a:solidFill>
                            <a:srgbClr val="000000"/>
                          </a:solidFill>
                          <a:effectLst/>
                          <a:latin typeface="Arial" panose="020B0604020202020204" pitchFamily="34" charset="0"/>
                        </a:rPr>
                        <a:t>5%</a:t>
                      </a:r>
                    </a:p>
                  </a:txBody>
                  <a:tcPr marL="11862" marR="11862" marT="0" marB="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rowSpan="5">
                  <a:txBody>
                    <a:bodyPr/>
                    <a:lstStyle/>
                    <a:p>
                      <a:pPr rtl="0" fontAlgn="b"/>
                      <a:r>
                        <a:rPr lang="fi-FI" sz="1100" b="0">
                          <a:solidFill>
                            <a:srgbClr val="000000"/>
                          </a:solidFill>
                          <a:effectLst/>
                          <a:latin typeface="Arial" panose="020B0604020202020204" pitchFamily="34" charset="0"/>
                        </a:rPr>
                        <a:t>[B2] Kelengkapan, Ketelitian dan kerapian penyusunan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en-ID" sz="1100" b="0">
                          <a:effectLst/>
                          <a:latin typeface="Arial" panose="020B0604020202020204" pitchFamily="34" charset="0"/>
                        </a:rPr>
                        <a:t>Format sesuai</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04537244"/>
                  </a:ext>
                </a:extLst>
              </a:tr>
              <a:tr h="36305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Terdapat daftar isi, daftar gambar, daftar tabel, daftar istilah, dan daftar pustaka</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71195419"/>
                  </a:ext>
                </a:extLst>
              </a:tr>
              <a:tr h="20097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Referensi dan sitasi ditulis dengan format sesuai dan konsisten</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07435408"/>
                  </a:ext>
                </a:extLst>
              </a:tr>
              <a:tr h="20097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a:effectLst/>
                          <a:latin typeface="Arial" panose="020B0604020202020204" pitchFamily="34" charset="0"/>
                        </a:rPr>
                        <a:t>Penyajian gambar secara jelas (resolusi cukup)</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6360189"/>
                  </a:ext>
                </a:extLst>
              </a:tr>
              <a:tr h="363059">
                <a:tc vMerge="1">
                  <a:txBody>
                    <a:bodyPr/>
                    <a:lstStyle/>
                    <a:p>
                      <a:endParaRPr lang="en-ID"/>
                    </a:p>
                  </a:txBody>
                  <a:tcPr/>
                </a:tc>
                <a:tc vMerge="1">
                  <a:txBody>
                    <a:bodyPr/>
                    <a:lstStyle/>
                    <a:p>
                      <a:endParaRPr lang="en-ID"/>
                    </a:p>
                  </a:txBody>
                  <a:tcPr/>
                </a:tc>
                <a:tc vMerge="1">
                  <a:txBody>
                    <a:bodyPr/>
                    <a:lstStyle/>
                    <a:p>
                      <a:endParaRPr lang="en-ID"/>
                    </a:p>
                  </a:txBody>
                  <a:tcPr/>
                </a:tc>
                <a:tc>
                  <a:txBody>
                    <a:bodyPr/>
                    <a:lstStyle/>
                    <a:p>
                      <a:pPr rtl="0" fontAlgn="b"/>
                      <a:r>
                        <a:rPr lang="en-ID" sz="1100" b="0" dirty="0" err="1">
                          <a:effectLst/>
                          <a:latin typeface="Arial" panose="020B0604020202020204" pitchFamily="34" charset="0"/>
                        </a:rPr>
                        <a:t>Penyajian</a:t>
                      </a:r>
                      <a:r>
                        <a:rPr lang="en-ID" sz="1100" b="0" dirty="0">
                          <a:effectLst/>
                          <a:latin typeface="Arial" panose="020B0604020202020204" pitchFamily="34" charset="0"/>
                        </a:rPr>
                        <a:t> </a:t>
                      </a:r>
                      <a:r>
                        <a:rPr lang="en-ID" sz="1100" b="0" dirty="0" err="1">
                          <a:effectLst/>
                          <a:latin typeface="Arial" panose="020B0604020202020204" pitchFamily="34" charset="0"/>
                        </a:rPr>
                        <a:t>tabel</a:t>
                      </a:r>
                      <a:r>
                        <a:rPr lang="en-ID" sz="1100" b="0" dirty="0">
                          <a:effectLst/>
                          <a:latin typeface="Arial" panose="020B0604020202020204" pitchFamily="34" charset="0"/>
                        </a:rPr>
                        <a:t> </a:t>
                      </a:r>
                      <a:r>
                        <a:rPr lang="en-ID" sz="1100" b="0" dirty="0" err="1">
                          <a:effectLst/>
                          <a:latin typeface="Arial" panose="020B0604020202020204" pitchFamily="34" charset="0"/>
                        </a:rPr>
                        <a:t>secara</a:t>
                      </a:r>
                      <a:r>
                        <a:rPr lang="en-ID" sz="1100" b="0" dirty="0">
                          <a:effectLst/>
                          <a:latin typeface="Arial" panose="020B0604020202020204" pitchFamily="34" charset="0"/>
                        </a:rPr>
                        <a:t> </a:t>
                      </a:r>
                      <a:r>
                        <a:rPr lang="en-ID" sz="1100" b="0" dirty="0" err="1">
                          <a:effectLst/>
                          <a:latin typeface="Arial" panose="020B0604020202020204" pitchFamily="34" charset="0"/>
                        </a:rPr>
                        <a:t>jelas</a:t>
                      </a:r>
                      <a:r>
                        <a:rPr lang="en-ID" sz="1100" b="0" dirty="0">
                          <a:effectLst/>
                          <a:latin typeface="Arial" panose="020B0604020202020204" pitchFamily="34" charset="0"/>
                        </a:rPr>
                        <a:t> (</a:t>
                      </a:r>
                      <a:r>
                        <a:rPr lang="en-ID" sz="1100" b="0" dirty="0" err="1">
                          <a:effectLst/>
                          <a:latin typeface="Arial" panose="020B0604020202020204" pitchFamily="34" charset="0"/>
                        </a:rPr>
                        <a:t>tidak</a:t>
                      </a:r>
                      <a:r>
                        <a:rPr lang="en-ID" sz="1100" b="0" dirty="0">
                          <a:effectLst/>
                          <a:latin typeface="Arial" panose="020B0604020202020204" pitchFamily="34" charset="0"/>
                        </a:rPr>
                        <a:t> print screen) dan </a:t>
                      </a:r>
                      <a:r>
                        <a:rPr lang="en-ID" sz="1100" b="0" dirty="0" err="1">
                          <a:effectLst/>
                          <a:latin typeface="Arial" panose="020B0604020202020204" pitchFamily="34" charset="0"/>
                        </a:rPr>
                        <a:t>konsisten</a:t>
                      </a:r>
                      <a:r>
                        <a:rPr lang="en-ID" sz="1100" b="0" dirty="0">
                          <a:effectLst/>
                          <a:latin typeface="Arial" panose="020B0604020202020204" pitchFamily="34" charset="0"/>
                        </a:rPr>
                        <a:t> </a:t>
                      </a:r>
                      <a:r>
                        <a:rPr lang="en-ID" sz="1100" b="0" dirty="0" err="1">
                          <a:effectLst/>
                          <a:latin typeface="Arial" panose="020B0604020202020204" pitchFamily="34" charset="0"/>
                        </a:rPr>
                        <a:t>dengan</a:t>
                      </a:r>
                      <a:r>
                        <a:rPr lang="en-ID" sz="1100" b="0" dirty="0">
                          <a:effectLst/>
                          <a:latin typeface="Arial" panose="020B0604020202020204" pitchFamily="34" charset="0"/>
                        </a:rPr>
                        <a:t> format</a:t>
                      </a:r>
                    </a:p>
                  </a:txBody>
                  <a:tcPr marL="11862" marR="11862" marT="0" marB="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755645"/>
                  </a:ext>
                </a:extLst>
              </a:tr>
            </a:tbl>
          </a:graphicData>
        </a:graphic>
      </p:graphicFrame>
    </p:spTree>
    <p:extLst>
      <p:ext uri="{BB962C8B-B14F-4D97-AF65-F5344CB8AC3E}">
        <p14:creationId xmlns:p14="http://schemas.microsoft.com/office/powerpoint/2010/main" val="3055157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Custom 3">
      <a:dk1>
        <a:sysClr val="windowText" lastClr="000000"/>
      </a:dk1>
      <a:lt1>
        <a:sysClr val="window" lastClr="FFFFFF"/>
      </a:lt1>
      <a:dk2>
        <a:srgbClr val="09213B"/>
      </a:dk2>
      <a:lt2>
        <a:srgbClr val="BAD0D5"/>
      </a:lt2>
      <a:accent1>
        <a:srgbClr val="66625E"/>
      </a:accent1>
      <a:accent2>
        <a:srgbClr val="C01322"/>
      </a:accent2>
      <a:accent3>
        <a:srgbClr val="19A226"/>
      </a:accent3>
      <a:accent4>
        <a:srgbClr val="BAFF2E"/>
      </a:accent4>
      <a:accent5>
        <a:srgbClr val="7EB606"/>
      </a:accent5>
      <a:accent6>
        <a:srgbClr val="FF3129"/>
      </a:accent6>
      <a:hlink>
        <a:srgbClr val="A08E7D"/>
      </a:hlink>
      <a:folHlink>
        <a:srgbClr val="00B0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1367</Words>
  <Application>Microsoft Office PowerPoint</Application>
  <PresentationFormat>Widescreen</PresentationFormat>
  <Paragraphs>225</Paragraphs>
  <Slides>32</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Blackadder ITC</vt:lpstr>
      <vt:lpstr>Calibri</vt:lpstr>
      <vt:lpstr>Cambria</vt:lpstr>
      <vt:lpstr>Century Gothic</vt:lpstr>
      <vt:lpstr>Trebuchet MS</vt:lpstr>
      <vt:lpstr>Wingdings 3</vt:lpstr>
      <vt:lpstr>Facet</vt:lpstr>
      <vt:lpstr>Office Theme</vt:lpstr>
      <vt:lpstr>Sosialisasi Tugas Akhir dan Sidang </vt:lpstr>
      <vt:lpstr>Agenda </vt:lpstr>
      <vt:lpstr> Peserta Tugas Akhir</vt:lpstr>
      <vt:lpstr>Peserta Tugas Akhir</vt:lpstr>
      <vt:lpstr>Peserta Tugas Akhir Angkatan 2016</vt:lpstr>
      <vt:lpstr>PowerPoint Presentation</vt:lpstr>
      <vt:lpstr>Pembobotan Nilai TA </vt:lpstr>
      <vt:lpstr>Konten TA</vt:lpstr>
      <vt:lpstr>Tata tulis Tugas Akhir</vt:lpstr>
      <vt:lpstr>Presentasi Tugas Akhir</vt:lpstr>
      <vt:lpstr>Kemandirian dan Sikap </vt:lpstr>
      <vt:lpstr>PROSEDUR PELAKSANAAN TUGAS AKHIR</vt:lpstr>
      <vt:lpstr>PowerPoint Presentation</vt:lpstr>
      <vt:lpstr>PERSYARATAN SIDANG</vt:lpstr>
      <vt:lpstr>PowerPoint Presentation</vt:lpstr>
      <vt:lpstr>PREDIKAT LULUSAN</vt:lpstr>
      <vt:lpstr>PowerPoint Presentation</vt:lpstr>
      <vt:lpstr> Syarat Cumlaude</vt:lpstr>
      <vt:lpstr>PowerPoint Presentation</vt:lpstr>
      <vt:lpstr>PowerPoint Presentation</vt:lpstr>
      <vt:lpstr>JADWAL SIDANG</vt:lpstr>
      <vt:lpstr>GELOMBANG 1</vt:lpstr>
      <vt:lpstr>GELOMBANG 2</vt:lpstr>
      <vt:lpstr>GELOMBANG 3  </vt:lpstr>
      <vt:lpstr>GELOMBANG 4  </vt:lpstr>
      <vt:lpstr>Surat Keterangan Pendamping Ijazah</vt:lpstr>
      <vt:lpstr> SKPI</vt:lpstr>
      <vt:lpstr> SKPI</vt:lpstr>
      <vt:lpstr>Cum laude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Sosialisasi Tugas Akhir dan Sidang </dc:title>
  <dc:creator>Tien Fabrianti Kusumasari</dc:creator>
  <cp:lastModifiedBy>Tien Fabrianti Kusumasari</cp:lastModifiedBy>
  <cp:revision>1</cp:revision>
  <dcterms:created xsi:type="dcterms:W3CDTF">2020-02-14T06:16:17Z</dcterms:created>
  <dcterms:modified xsi:type="dcterms:W3CDTF">2020-02-14T06:24:57Z</dcterms:modified>
</cp:coreProperties>
</file>